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60" r:id="rId4"/>
    <p:sldId id="258" r:id="rId5"/>
    <p:sldId id="262" r:id="rId6"/>
    <p:sldId id="263" r:id="rId7"/>
    <p:sldId id="264" r:id="rId8"/>
    <p:sldId id="269" r:id="rId9"/>
    <p:sldId id="27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EDBF"/>
    <a:srgbClr val="006CF4"/>
    <a:srgbClr val="AB6AF0"/>
    <a:srgbClr val="2E1A2C"/>
    <a:srgbClr val="C61BF1"/>
    <a:srgbClr val="001230"/>
    <a:srgbClr val="00081F"/>
    <a:srgbClr val="2102FE"/>
    <a:srgbClr val="005CF5"/>
    <a:srgbClr val="D34B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46"/>
    <p:restoredTop sz="92974"/>
  </p:normalViewPr>
  <p:slideViewPr>
    <p:cSldViewPr snapToGrid="0" snapToObjects="1">
      <p:cViewPr varScale="1">
        <p:scale>
          <a:sx n="118" d="100"/>
          <a:sy n="118" d="100"/>
        </p:scale>
        <p:origin x="424" y="200"/>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jpg>
</file>

<file path=ppt/media/image10.png>
</file>

<file path=ppt/media/image11.png>
</file>

<file path=ppt/media/image12.png>
</file>

<file path=ppt/media/image13.png>
</file>

<file path=ppt/media/image14.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FAE09-D37C-8E47-83C3-FD300EFB13A4}" type="datetimeFigureOut">
              <a:rPr lang="en-US" smtClean="0"/>
              <a:t>8/18/23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A5C7B3-D1AC-3548-9195-5CF3A81EE20F}" type="slidenum">
              <a:rPr lang="en-US" smtClean="0"/>
              <a:t>‹#›</a:t>
            </a:fld>
            <a:endParaRPr lang="en-US"/>
          </a:p>
        </p:txBody>
      </p:sp>
    </p:spTree>
    <p:extLst>
      <p:ext uri="{BB962C8B-B14F-4D97-AF65-F5344CB8AC3E}">
        <p14:creationId xmlns:p14="http://schemas.microsoft.com/office/powerpoint/2010/main" val="35072618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A5C7B3-D1AC-3548-9195-5CF3A81EE20F}" type="slidenum">
              <a:rPr lang="en-US" smtClean="0"/>
              <a:t>1</a:t>
            </a:fld>
            <a:endParaRPr lang="en-US"/>
          </a:p>
        </p:txBody>
      </p:sp>
    </p:spTree>
    <p:extLst>
      <p:ext uri="{BB962C8B-B14F-4D97-AF65-F5344CB8AC3E}">
        <p14:creationId xmlns:p14="http://schemas.microsoft.com/office/powerpoint/2010/main" val="3591157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A3FE1-B9CC-3848-9EF8-0841647627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B81495-998C-6B45-9A9A-EBEE0B652C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83C60D-DF0C-414A-909C-FFEDF8C4E774}"/>
              </a:ext>
            </a:extLst>
          </p:cNvPr>
          <p:cNvSpPr>
            <a:spLocks noGrp="1"/>
          </p:cNvSpPr>
          <p:nvPr>
            <p:ph type="dt" sz="half" idx="10"/>
          </p:nvPr>
        </p:nvSpPr>
        <p:spPr/>
        <p:txBody>
          <a:bodyPr/>
          <a:lstStyle/>
          <a:p>
            <a:fld id="{471E68ED-8516-9D4A-8F5F-CA106E46B795}" type="datetimeFigureOut">
              <a:rPr lang="en-US" smtClean="0"/>
              <a:t>8/18/23</a:t>
            </a:fld>
            <a:endParaRPr lang="en-US"/>
          </a:p>
        </p:txBody>
      </p:sp>
      <p:sp>
        <p:nvSpPr>
          <p:cNvPr id="5" name="Footer Placeholder 4">
            <a:extLst>
              <a:ext uri="{FF2B5EF4-FFF2-40B4-BE49-F238E27FC236}">
                <a16:creationId xmlns:a16="http://schemas.microsoft.com/office/drawing/2014/main" id="{8CEBFB13-67FD-3944-9164-239FF96724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D7B0C1-4BCB-BE41-BD9F-2805CA155326}"/>
              </a:ext>
            </a:extLst>
          </p:cNvPr>
          <p:cNvSpPr>
            <a:spLocks noGrp="1"/>
          </p:cNvSpPr>
          <p:nvPr>
            <p:ph type="sldNum" sz="quarter" idx="12"/>
          </p:nvPr>
        </p:nvSpPr>
        <p:spPr/>
        <p:txBody>
          <a:bodyPr/>
          <a:lstStyle/>
          <a:p>
            <a:fld id="{A30C41A2-6787-E540-8A3D-584A090486C2}" type="slidenum">
              <a:rPr lang="en-US" smtClean="0"/>
              <a:t>‹#›</a:t>
            </a:fld>
            <a:endParaRPr lang="en-US"/>
          </a:p>
        </p:txBody>
      </p:sp>
    </p:spTree>
    <p:extLst>
      <p:ext uri="{BB962C8B-B14F-4D97-AF65-F5344CB8AC3E}">
        <p14:creationId xmlns:p14="http://schemas.microsoft.com/office/powerpoint/2010/main" val="34851977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Styl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A745BD78-295A-E24A-96C7-2F2B94BE01C4}"/>
              </a:ext>
            </a:extLst>
          </p:cNvPr>
          <p:cNvSpPr>
            <a:spLocks noGrp="1"/>
          </p:cNvSpPr>
          <p:nvPr>
            <p:ph type="pic" sz="quarter" idx="10"/>
          </p:nvPr>
        </p:nvSpPr>
        <p:spPr>
          <a:xfrm>
            <a:off x="0" y="1"/>
            <a:ext cx="12192000" cy="1505521"/>
          </a:xfrm>
          <a:custGeom>
            <a:avLst/>
            <a:gdLst>
              <a:gd name="connsiteX0" fmla="*/ 0 w 12192000"/>
              <a:gd name="connsiteY0" fmla="*/ 0 h 1505521"/>
              <a:gd name="connsiteX1" fmla="*/ 12192000 w 12192000"/>
              <a:gd name="connsiteY1" fmla="*/ 0 h 1505521"/>
              <a:gd name="connsiteX2" fmla="*/ 12169422 w 12192000"/>
              <a:gd name="connsiteY2" fmla="*/ 1477000 h 1505521"/>
              <a:gd name="connsiteX3" fmla="*/ 0 w 12192000"/>
              <a:gd name="connsiteY3" fmla="*/ 1343406 h 1505521"/>
            </a:gdLst>
            <a:ahLst/>
            <a:cxnLst>
              <a:cxn ang="0">
                <a:pos x="connsiteX0" y="connsiteY0"/>
              </a:cxn>
              <a:cxn ang="0">
                <a:pos x="connsiteX1" y="connsiteY1"/>
              </a:cxn>
              <a:cxn ang="0">
                <a:pos x="connsiteX2" y="connsiteY2"/>
              </a:cxn>
              <a:cxn ang="0">
                <a:pos x="connsiteX3" y="connsiteY3"/>
              </a:cxn>
            </a:cxnLst>
            <a:rect l="l" t="t" r="r" b="b"/>
            <a:pathLst>
              <a:path w="12192000" h="1505521">
                <a:moveTo>
                  <a:pt x="0" y="0"/>
                </a:moveTo>
                <a:lnTo>
                  <a:pt x="12192000" y="0"/>
                </a:lnTo>
                <a:cubicBezTo>
                  <a:pt x="12192000" y="384534"/>
                  <a:pt x="12169422" y="1092466"/>
                  <a:pt x="12169422" y="1477000"/>
                </a:cubicBezTo>
                <a:cubicBezTo>
                  <a:pt x="6039556" y="451132"/>
                  <a:pt x="6062698" y="1983408"/>
                  <a:pt x="0" y="1343406"/>
                </a:cubicBezTo>
                <a:close/>
              </a:path>
            </a:pathLst>
          </a:custGeom>
        </p:spPr>
        <p:txBody>
          <a:bodyPr wrap="square">
            <a:noAutofit/>
          </a:bodyPr>
          <a:lstStyle/>
          <a:p>
            <a:endParaRPr lang="en-US"/>
          </a:p>
        </p:txBody>
      </p:sp>
    </p:spTree>
    <p:extLst>
      <p:ext uri="{BB962C8B-B14F-4D97-AF65-F5344CB8AC3E}">
        <p14:creationId xmlns:p14="http://schemas.microsoft.com/office/powerpoint/2010/main" val="1075853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3E4F01-5784-D24F-B544-DF344B3DAC4D}"/>
              </a:ext>
            </a:extLst>
          </p:cNvPr>
          <p:cNvSpPr>
            <a:spLocks noGrp="1"/>
          </p:cNvSpPr>
          <p:nvPr>
            <p:ph type="dt" sz="half" idx="10"/>
          </p:nvPr>
        </p:nvSpPr>
        <p:spPr/>
        <p:txBody>
          <a:bodyPr/>
          <a:lstStyle/>
          <a:p>
            <a:fld id="{471E68ED-8516-9D4A-8F5F-CA106E46B795}" type="datetimeFigureOut">
              <a:rPr lang="en-US" smtClean="0"/>
              <a:t>8/18/23</a:t>
            </a:fld>
            <a:endParaRPr lang="en-US"/>
          </a:p>
        </p:txBody>
      </p:sp>
      <p:sp>
        <p:nvSpPr>
          <p:cNvPr id="3" name="Footer Placeholder 2">
            <a:extLst>
              <a:ext uri="{FF2B5EF4-FFF2-40B4-BE49-F238E27FC236}">
                <a16:creationId xmlns:a16="http://schemas.microsoft.com/office/drawing/2014/main" id="{4C9E9819-C70F-FA4C-9127-A9C2C20ABDD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0C18594-2911-6B49-9C47-FE74471040EF}"/>
              </a:ext>
            </a:extLst>
          </p:cNvPr>
          <p:cNvSpPr>
            <a:spLocks noGrp="1"/>
          </p:cNvSpPr>
          <p:nvPr>
            <p:ph type="sldNum" sz="quarter" idx="12"/>
          </p:nvPr>
        </p:nvSpPr>
        <p:spPr/>
        <p:txBody>
          <a:bodyPr/>
          <a:lstStyle/>
          <a:p>
            <a:fld id="{A30C41A2-6787-E540-8A3D-584A090486C2}" type="slidenum">
              <a:rPr lang="en-US" smtClean="0"/>
              <a:t>‹#›</a:t>
            </a:fld>
            <a:endParaRPr lang="en-US"/>
          </a:p>
        </p:txBody>
      </p:sp>
    </p:spTree>
    <p:extLst>
      <p:ext uri="{BB962C8B-B14F-4D97-AF65-F5344CB8AC3E}">
        <p14:creationId xmlns:p14="http://schemas.microsoft.com/office/powerpoint/2010/main" val="5540297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76297-FE52-3F4D-94CB-763352AEBC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BE18BD-DF5A-DE44-B183-E2E22855AF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70E90D-0F2F-CF4B-AB4A-C04555BF95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04F7C2-A6AE-8746-84C2-DFDB3079B3C5}"/>
              </a:ext>
            </a:extLst>
          </p:cNvPr>
          <p:cNvSpPr>
            <a:spLocks noGrp="1"/>
          </p:cNvSpPr>
          <p:nvPr>
            <p:ph type="dt" sz="half" idx="10"/>
          </p:nvPr>
        </p:nvSpPr>
        <p:spPr/>
        <p:txBody>
          <a:bodyPr/>
          <a:lstStyle/>
          <a:p>
            <a:fld id="{471E68ED-8516-9D4A-8F5F-CA106E46B795}" type="datetimeFigureOut">
              <a:rPr lang="en-US" smtClean="0"/>
              <a:t>8/18/23</a:t>
            </a:fld>
            <a:endParaRPr lang="en-US"/>
          </a:p>
        </p:txBody>
      </p:sp>
      <p:sp>
        <p:nvSpPr>
          <p:cNvPr id="6" name="Footer Placeholder 5">
            <a:extLst>
              <a:ext uri="{FF2B5EF4-FFF2-40B4-BE49-F238E27FC236}">
                <a16:creationId xmlns:a16="http://schemas.microsoft.com/office/drawing/2014/main" id="{91940801-D5D9-3C4B-9B79-5F1D234121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778A26-D35B-CE46-8251-8255CB10A127}"/>
              </a:ext>
            </a:extLst>
          </p:cNvPr>
          <p:cNvSpPr>
            <a:spLocks noGrp="1"/>
          </p:cNvSpPr>
          <p:nvPr>
            <p:ph type="sldNum" sz="quarter" idx="12"/>
          </p:nvPr>
        </p:nvSpPr>
        <p:spPr/>
        <p:txBody>
          <a:bodyPr/>
          <a:lstStyle/>
          <a:p>
            <a:fld id="{A30C41A2-6787-E540-8A3D-584A090486C2}" type="slidenum">
              <a:rPr lang="en-US" smtClean="0"/>
              <a:t>‹#›</a:t>
            </a:fld>
            <a:endParaRPr lang="en-US"/>
          </a:p>
        </p:txBody>
      </p:sp>
    </p:spTree>
    <p:extLst>
      <p:ext uri="{BB962C8B-B14F-4D97-AF65-F5344CB8AC3E}">
        <p14:creationId xmlns:p14="http://schemas.microsoft.com/office/powerpoint/2010/main" val="19539057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FBFE0-F262-EC4B-929E-6596559E94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4DC06E8-9FF7-BB40-BE6E-1F4A8AB317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64E993F-794F-5547-AB72-51C5BA75D1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7D3796-4C26-E947-AD1F-924778B299A1}"/>
              </a:ext>
            </a:extLst>
          </p:cNvPr>
          <p:cNvSpPr>
            <a:spLocks noGrp="1"/>
          </p:cNvSpPr>
          <p:nvPr>
            <p:ph type="dt" sz="half" idx="10"/>
          </p:nvPr>
        </p:nvSpPr>
        <p:spPr/>
        <p:txBody>
          <a:bodyPr/>
          <a:lstStyle/>
          <a:p>
            <a:fld id="{471E68ED-8516-9D4A-8F5F-CA106E46B795}" type="datetimeFigureOut">
              <a:rPr lang="en-US" smtClean="0"/>
              <a:t>8/18/23</a:t>
            </a:fld>
            <a:endParaRPr lang="en-US"/>
          </a:p>
        </p:txBody>
      </p:sp>
      <p:sp>
        <p:nvSpPr>
          <p:cNvPr id="6" name="Footer Placeholder 5">
            <a:extLst>
              <a:ext uri="{FF2B5EF4-FFF2-40B4-BE49-F238E27FC236}">
                <a16:creationId xmlns:a16="http://schemas.microsoft.com/office/drawing/2014/main" id="{C652D190-C3E5-6340-A969-3BD6C23194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D62CA2-C33B-6849-B735-1FAFAC65437F}"/>
              </a:ext>
            </a:extLst>
          </p:cNvPr>
          <p:cNvSpPr>
            <a:spLocks noGrp="1"/>
          </p:cNvSpPr>
          <p:nvPr>
            <p:ph type="sldNum" sz="quarter" idx="12"/>
          </p:nvPr>
        </p:nvSpPr>
        <p:spPr/>
        <p:txBody>
          <a:bodyPr/>
          <a:lstStyle/>
          <a:p>
            <a:fld id="{A30C41A2-6787-E540-8A3D-584A090486C2}" type="slidenum">
              <a:rPr lang="en-US" smtClean="0"/>
              <a:t>‹#›</a:t>
            </a:fld>
            <a:endParaRPr lang="en-US"/>
          </a:p>
        </p:txBody>
      </p:sp>
    </p:spTree>
    <p:extLst>
      <p:ext uri="{BB962C8B-B14F-4D97-AF65-F5344CB8AC3E}">
        <p14:creationId xmlns:p14="http://schemas.microsoft.com/office/powerpoint/2010/main" val="23625043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FC210-B75A-A949-AE42-B00A279437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E520C4D-227E-4341-8732-95CC56DD1F6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A47065-B4B7-1742-AED6-FC16E44B2907}"/>
              </a:ext>
            </a:extLst>
          </p:cNvPr>
          <p:cNvSpPr>
            <a:spLocks noGrp="1"/>
          </p:cNvSpPr>
          <p:nvPr>
            <p:ph type="dt" sz="half" idx="10"/>
          </p:nvPr>
        </p:nvSpPr>
        <p:spPr/>
        <p:txBody>
          <a:bodyPr/>
          <a:lstStyle/>
          <a:p>
            <a:fld id="{471E68ED-8516-9D4A-8F5F-CA106E46B795}" type="datetimeFigureOut">
              <a:rPr lang="en-US" smtClean="0"/>
              <a:t>8/18/23</a:t>
            </a:fld>
            <a:endParaRPr lang="en-US"/>
          </a:p>
        </p:txBody>
      </p:sp>
      <p:sp>
        <p:nvSpPr>
          <p:cNvPr id="5" name="Footer Placeholder 4">
            <a:extLst>
              <a:ext uri="{FF2B5EF4-FFF2-40B4-BE49-F238E27FC236}">
                <a16:creationId xmlns:a16="http://schemas.microsoft.com/office/drawing/2014/main" id="{68D523CB-2EA2-A647-8C0C-3FAB9930D8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B81EBF-8A7A-344D-B5B0-3FC2B70F4AA9}"/>
              </a:ext>
            </a:extLst>
          </p:cNvPr>
          <p:cNvSpPr>
            <a:spLocks noGrp="1"/>
          </p:cNvSpPr>
          <p:nvPr>
            <p:ph type="sldNum" sz="quarter" idx="12"/>
          </p:nvPr>
        </p:nvSpPr>
        <p:spPr/>
        <p:txBody>
          <a:bodyPr/>
          <a:lstStyle/>
          <a:p>
            <a:fld id="{A30C41A2-6787-E540-8A3D-584A090486C2}" type="slidenum">
              <a:rPr lang="en-US" smtClean="0"/>
              <a:t>‹#›</a:t>
            </a:fld>
            <a:endParaRPr lang="en-US"/>
          </a:p>
        </p:txBody>
      </p:sp>
    </p:spTree>
    <p:extLst>
      <p:ext uri="{BB962C8B-B14F-4D97-AF65-F5344CB8AC3E}">
        <p14:creationId xmlns:p14="http://schemas.microsoft.com/office/powerpoint/2010/main" val="2449877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7DC574-B9D5-6F41-B3FD-3CF389A3AF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349199-D540-F645-A37B-689771075F8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888A9A-663D-1C4E-B59C-20DAFA08B4A2}"/>
              </a:ext>
            </a:extLst>
          </p:cNvPr>
          <p:cNvSpPr>
            <a:spLocks noGrp="1"/>
          </p:cNvSpPr>
          <p:nvPr>
            <p:ph type="dt" sz="half" idx="10"/>
          </p:nvPr>
        </p:nvSpPr>
        <p:spPr/>
        <p:txBody>
          <a:bodyPr/>
          <a:lstStyle/>
          <a:p>
            <a:fld id="{471E68ED-8516-9D4A-8F5F-CA106E46B795}" type="datetimeFigureOut">
              <a:rPr lang="en-US" smtClean="0"/>
              <a:t>8/18/23</a:t>
            </a:fld>
            <a:endParaRPr lang="en-US"/>
          </a:p>
        </p:txBody>
      </p:sp>
      <p:sp>
        <p:nvSpPr>
          <p:cNvPr id="5" name="Footer Placeholder 4">
            <a:extLst>
              <a:ext uri="{FF2B5EF4-FFF2-40B4-BE49-F238E27FC236}">
                <a16:creationId xmlns:a16="http://schemas.microsoft.com/office/drawing/2014/main" id="{18A6810E-29CF-1343-957C-7AF5364B8C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9EB04-A277-BE43-B767-535DDA66024E}"/>
              </a:ext>
            </a:extLst>
          </p:cNvPr>
          <p:cNvSpPr>
            <a:spLocks noGrp="1"/>
          </p:cNvSpPr>
          <p:nvPr>
            <p:ph type="sldNum" sz="quarter" idx="12"/>
          </p:nvPr>
        </p:nvSpPr>
        <p:spPr/>
        <p:txBody>
          <a:bodyPr/>
          <a:lstStyle/>
          <a:p>
            <a:fld id="{A30C41A2-6787-E540-8A3D-584A090486C2}" type="slidenum">
              <a:rPr lang="en-US" smtClean="0"/>
              <a:t>‹#›</a:t>
            </a:fld>
            <a:endParaRPr lang="en-US"/>
          </a:p>
        </p:txBody>
      </p:sp>
    </p:spTree>
    <p:extLst>
      <p:ext uri="{BB962C8B-B14F-4D97-AF65-F5344CB8AC3E}">
        <p14:creationId xmlns:p14="http://schemas.microsoft.com/office/powerpoint/2010/main" val="617601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C208E-9D25-D349-A4B7-71D7E8B3C2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E85DAF-A2AE-C24F-903C-1B7BD52DB8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92E47F-3F02-3042-B4D0-D3D299860A38}"/>
              </a:ext>
            </a:extLst>
          </p:cNvPr>
          <p:cNvSpPr>
            <a:spLocks noGrp="1"/>
          </p:cNvSpPr>
          <p:nvPr>
            <p:ph type="dt" sz="half" idx="10"/>
          </p:nvPr>
        </p:nvSpPr>
        <p:spPr/>
        <p:txBody>
          <a:bodyPr/>
          <a:lstStyle/>
          <a:p>
            <a:fld id="{471E68ED-8516-9D4A-8F5F-CA106E46B795}" type="datetimeFigureOut">
              <a:rPr lang="en-US" smtClean="0"/>
              <a:t>8/18/23</a:t>
            </a:fld>
            <a:endParaRPr lang="en-US"/>
          </a:p>
        </p:txBody>
      </p:sp>
      <p:sp>
        <p:nvSpPr>
          <p:cNvPr id="5" name="Footer Placeholder 4">
            <a:extLst>
              <a:ext uri="{FF2B5EF4-FFF2-40B4-BE49-F238E27FC236}">
                <a16:creationId xmlns:a16="http://schemas.microsoft.com/office/drawing/2014/main" id="{EE817AA9-227B-0742-BD4F-79B8C37826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BBFBB5-F2F1-4C4E-AFD6-8CE57B2A6467}"/>
              </a:ext>
            </a:extLst>
          </p:cNvPr>
          <p:cNvSpPr>
            <a:spLocks noGrp="1"/>
          </p:cNvSpPr>
          <p:nvPr>
            <p:ph type="sldNum" sz="quarter" idx="12"/>
          </p:nvPr>
        </p:nvSpPr>
        <p:spPr/>
        <p:txBody>
          <a:bodyPr/>
          <a:lstStyle/>
          <a:p>
            <a:fld id="{A30C41A2-6787-E540-8A3D-584A090486C2}" type="slidenum">
              <a:rPr lang="en-US" smtClean="0"/>
              <a:t>‹#›</a:t>
            </a:fld>
            <a:endParaRPr lang="en-US"/>
          </a:p>
        </p:txBody>
      </p:sp>
    </p:spTree>
    <p:extLst>
      <p:ext uri="{BB962C8B-B14F-4D97-AF65-F5344CB8AC3E}">
        <p14:creationId xmlns:p14="http://schemas.microsoft.com/office/powerpoint/2010/main" val="749440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B333B4B2-90BA-B646-BEB9-A55EE9B81760}"/>
              </a:ext>
            </a:extLst>
          </p:cNvPr>
          <p:cNvSpPr>
            <a:spLocks noGrp="1"/>
          </p:cNvSpPr>
          <p:nvPr>
            <p:ph type="pic" sz="quarter" idx="10"/>
          </p:nvPr>
        </p:nvSpPr>
        <p:spPr>
          <a:xfrm>
            <a:off x="558141" y="158044"/>
            <a:ext cx="4025735" cy="6858001"/>
          </a:xfrm>
          <a:custGeom>
            <a:avLst/>
            <a:gdLst>
              <a:gd name="connsiteX0" fmla="*/ 734342 w 4025735"/>
              <a:gd name="connsiteY0" fmla="*/ 4408316 h 6858001"/>
              <a:gd name="connsiteX1" fmla="*/ 729400 w 4025735"/>
              <a:gd name="connsiteY1" fmla="*/ 4466035 h 6858001"/>
              <a:gd name="connsiteX2" fmla="*/ 726211 w 4025735"/>
              <a:gd name="connsiteY2" fmla="*/ 4504251 h 6858001"/>
              <a:gd name="connsiteX3" fmla="*/ 734529 w 4025735"/>
              <a:gd name="connsiteY3" fmla="*/ 4505173 h 6858001"/>
              <a:gd name="connsiteX4" fmla="*/ 734505 w 4025735"/>
              <a:gd name="connsiteY4" fmla="*/ 4465666 h 6858001"/>
              <a:gd name="connsiteX5" fmla="*/ 734342 w 4025735"/>
              <a:gd name="connsiteY5" fmla="*/ 4408316 h 6858001"/>
              <a:gd name="connsiteX6" fmla="*/ 3264655 w 4025735"/>
              <a:gd name="connsiteY6" fmla="*/ 1068319 h 6858001"/>
              <a:gd name="connsiteX7" fmla="*/ 3245597 w 4025735"/>
              <a:gd name="connsiteY7" fmla="*/ 1092030 h 6858001"/>
              <a:gd name="connsiteX8" fmla="*/ 3206774 w 4025735"/>
              <a:gd name="connsiteY8" fmla="*/ 1142646 h 6858001"/>
              <a:gd name="connsiteX9" fmla="*/ 3064104 w 4025735"/>
              <a:gd name="connsiteY9" fmla="*/ 1315853 h 6858001"/>
              <a:gd name="connsiteX10" fmla="*/ 2878973 w 4025735"/>
              <a:gd name="connsiteY10" fmla="*/ 1539460 h 6858001"/>
              <a:gd name="connsiteX11" fmla="*/ 2857299 w 4025735"/>
              <a:gd name="connsiteY11" fmla="*/ 1565236 h 6858001"/>
              <a:gd name="connsiteX12" fmla="*/ 2843117 w 4025735"/>
              <a:gd name="connsiteY12" fmla="*/ 1602461 h 6858001"/>
              <a:gd name="connsiteX13" fmla="*/ 2737061 w 4025735"/>
              <a:gd name="connsiteY13" fmla="*/ 1837901 h 6858001"/>
              <a:gd name="connsiteX14" fmla="*/ 2597198 w 4025735"/>
              <a:gd name="connsiteY14" fmla="*/ 2096622 h 6858001"/>
              <a:gd name="connsiteX15" fmla="*/ 2421078 w 4025735"/>
              <a:gd name="connsiteY15" fmla="*/ 2391099 h 6858001"/>
              <a:gd name="connsiteX16" fmla="*/ 2242905 w 4025735"/>
              <a:gd name="connsiteY16" fmla="*/ 2654426 h 6858001"/>
              <a:gd name="connsiteX17" fmla="*/ 2090378 w 4025735"/>
              <a:gd name="connsiteY17" fmla="*/ 2818805 h 6858001"/>
              <a:gd name="connsiteX18" fmla="*/ 2029010 w 4025735"/>
              <a:gd name="connsiteY18" fmla="*/ 2861338 h 6858001"/>
              <a:gd name="connsiteX19" fmla="*/ 2001805 w 4025735"/>
              <a:gd name="connsiteY19" fmla="*/ 2877586 h 6858001"/>
              <a:gd name="connsiteX20" fmla="*/ 1988515 w 4025735"/>
              <a:gd name="connsiteY20" fmla="*/ 2886476 h 6858001"/>
              <a:gd name="connsiteX21" fmla="*/ 1981379 w 4025735"/>
              <a:gd name="connsiteY21" fmla="*/ 2891976 h 6858001"/>
              <a:gd name="connsiteX22" fmla="*/ 1936776 w 4025735"/>
              <a:gd name="connsiteY22" fmla="*/ 2893120 h 6858001"/>
              <a:gd name="connsiteX23" fmla="*/ 1923818 w 4025735"/>
              <a:gd name="connsiteY23" fmla="*/ 2893361 h 6858001"/>
              <a:gd name="connsiteX24" fmla="*/ 1929396 w 4025735"/>
              <a:gd name="connsiteY24" fmla="*/ 2916031 h 6858001"/>
              <a:gd name="connsiteX25" fmla="*/ 1878935 w 4025735"/>
              <a:gd name="connsiteY25" fmla="*/ 3076311 h 6858001"/>
              <a:gd name="connsiteX26" fmla="*/ 1693073 w 4025735"/>
              <a:gd name="connsiteY26" fmla="*/ 3370199 h 6858001"/>
              <a:gd name="connsiteX27" fmla="*/ 1667952 w 4025735"/>
              <a:gd name="connsiteY27" fmla="*/ 3390870 h 6858001"/>
              <a:gd name="connsiteX28" fmla="*/ 1677879 w 4025735"/>
              <a:gd name="connsiteY28" fmla="*/ 3389476 h 6858001"/>
              <a:gd name="connsiteX29" fmla="*/ 1697763 w 4025735"/>
              <a:gd name="connsiteY29" fmla="*/ 3386888 h 6858001"/>
              <a:gd name="connsiteX30" fmla="*/ 1742407 w 4025735"/>
              <a:gd name="connsiteY30" fmla="*/ 3363158 h 6858001"/>
              <a:gd name="connsiteX31" fmla="*/ 1784374 w 4025735"/>
              <a:gd name="connsiteY31" fmla="*/ 3331818 h 6858001"/>
              <a:gd name="connsiteX32" fmla="*/ 1818091 w 4025735"/>
              <a:gd name="connsiteY32" fmla="*/ 3300285 h 6858001"/>
              <a:gd name="connsiteX33" fmla="*/ 1995338 w 4025735"/>
              <a:gd name="connsiteY33" fmla="*/ 3304360 h 6858001"/>
              <a:gd name="connsiteX34" fmla="*/ 1995338 w 4025735"/>
              <a:gd name="connsiteY34" fmla="*/ 3305125 h 6858001"/>
              <a:gd name="connsiteX35" fmla="*/ 1997225 w 4025735"/>
              <a:gd name="connsiteY35" fmla="*/ 3307772 h 6858001"/>
              <a:gd name="connsiteX36" fmla="*/ 2019355 w 4025735"/>
              <a:gd name="connsiteY36" fmla="*/ 3300926 h 6858001"/>
              <a:gd name="connsiteX37" fmla="*/ 2073018 w 4025735"/>
              <a:gd name="connsiteY37" fmla="*/ 3288070 h 6858001"/>
              <a:gd name="connsiteX38" fmla="*/ 2204673 w 4025735"/>
              <a:gd name="connsiteY38" fmla="*/ 3269457 h 6858001"/>
              <a:gd name="connsiteX39" fmla="*/ 2567987 w 4025735"/>
              <a:gd name="connsiteY39" fmla="*/ 3275981 h 6858001"/>
              <a:gd name="connsiteX40" fmla="*/ 2661287 w 4025735"/>
              <a:gd name="connsiteY40" fmla="*/ 3293314 h 6858001"/>
              <a:gd name="connsiteX41" fmla="*/ 2679687 w 4025735"/>
              <a:gd name="connsiteY41" fmla="*/ 3297008 h 6858001"/>
              <a:gd name="connsiteX42" fmla="*/ 2686206 w 4025735"/>
              <a:gd name="connsiteY42" fmla="*/ 3279435 h 6858001"/>
              <a:gd name="connsiteX43" fmla="*/ 2717381 w 4025735"/>
              <a:gd name="connsiteY43" fmla="*/ 3189825 h 6858001"/>
              <a:gd name="connsiteX44" fmla="*/ 2770900 w 4025735"/>
              <a:gd name="connsiteY44" fmla="*/ 3024103 h 6858001"/>
              <a:gd name="connsiteX45" fmla="*/ 2846851 w 4025735"/>
              <a:gd name="connsiteY45" fmla="*/ 2732505 h 6858001"/>
              <a:gd name="connsiteX46" fmla="*/ 2851578 w 4025735"/>
              <a:gd name="connsiteY46" fmla="*/ 2709352 h 6858001"/>
              <a:gd name="connsiteX47" fmla="*/ 2865137 w 4025735"/>
              <a:gd name="connsiteY47" fmla="*/ 2631383 h 6858001"/>
              <a:gd name="connsiteX48" fmla="*/ 2899032 w 4025735"/>
              <a:gd name="connsiteY48" fmla="*/ 2423894 h 6858001"/>
              <a:gd name="connsiteX49" fmla="*/ 2974493 w 4025735"/>
              <a:gd name="connsiteY49" fmla="*/ 2048763 h 6858001"/>
              <a:gd name="connsiteX50" fmla="*/ 3093928 w 4025735"/>
              <a:gd name="connsiteY50" fmla="*/ 1579931 h 6858001"/>
              <a:gd name="connsiteX51" fmla="*/ 3131257 w 4025735"/>
              <a:gd name="connsiteY51" fmla="*/ 1451690 h 6858001"/>
              <a:gd name="connsiteX52" fmla="*/ 3149186 w 4025735"/>
              <a:gd name="connsiteY52" fmla="*/ 1392589 h 6858001"/>
              <a:gd name="connsiteX53" fmla="*/ 3162654 w 4025735"/>
              <a:gd name="connsiteY53" fmla="*/ 1349159 h 6858001"/>
              <a:gd name="connsiteX54" fmla="*/ 3204935 w 4025735"/>
              <a:gd name="connsiteY54" fmla="*/ 1218872 h 6858001"/>
              <a:gd name="connsiteX55" fmla="*/ 3219786 w 4025735"/>
              <a:gd name="connsiteY55" fmla="*/ 1176017 h 6858001"/>
              <a:gd name="connsiteX56" fmla="*/ 3225227 w 4025735"/>
              <a:gd name="connsiteY56" fmla="*/ 1164633 h 6858001"/>
              <a:gd name="connsiteX57" fmla="*/ 3239053 w 4025735"/>
              <a:gd name="connsiteY57" fmla="*/ 1133868 h 6858001"/>
              <a:gd name="connsiteX58" fmla="*/ 3252466 w 4025735"/>
              <a:gd name="connsiteY58" fmla="*/ 1102419 h 6858001"/>
              <a:gd name="connsiteX59" fmla="*/ 3688877 w 4025735"/>
              <a:gd name="connsiteY59" fmla="*/ 30 h 6858001"/>
              <a:gd name="connsiteX60" fmla="*/ 3759265 w 4025735"/>
              <a:gd name="connsiteY60" fmla="*/ 3232 h 6858001"/>
              <a:gd name="connsiteX61" fmla="*/ 3904166 w 4025735"/>
              <a:gd name="connsiteY61" fmla="*/ 77745 h 6858001"/>
              <a:gd name="connsiteX62" fmla="*/ 3951084 w 4025735"/>
              <a:gd name="connsiteY62" fmla="*/ 140747 h 6858001"/>
              <a:gd name="connsiteX63" fmla="*/ 3973719 w 4025735"/>
              <a:gd name="connsiteY63" fmla="*/ 279235 h 6858001"/>
              <a:gd name="connsiteX64" fmla="*/ 3977130 w 4025735"/>
              <a:gd name="connsiteY64" fmla="*/ 331297 h 6858001"/>
              <a:gd name="connsiteX65" fmla="*/ 3980158 w 4025735"/>
              <a:gd name="connsiteY65" fmla="*/ 293860 h 6858001"/>
              <a:gd name="connsiteX66" fmla="*/ 3998537 w 4025735"/>
              <a:gd name="connsiteY66" fmla="*/ 258178 h 6858001"/>
              <a:gd name="connsiteX67" fmla="*/ 4024849 w 4025735"/>
              <a:gd name="connsiteY67" fmla="*/ 595141 h 6858001"/>
              <a:gd name="connsiteX68" fmla="*/ 4002273 w 4025735"/>
              <a:gd name="connsiteY68" fmla="*/ 647644 h 6858001"/>
              <a:gd name="connsiteX69" fmla="*/ 3993923 w 4025735"/>
              <a:gd name="connsiteY69" fmla="*/ 654181 h 6858001"/>
              <a:gd name="connsiteX70" fmla="*/ 3995342 w 4025735"/>
              <a:gd name="connsiteY70" fmla="*/ 693538 h 6858001"/>
              <a:gd name="connsiteX71" fmla="*/ 3996217 w 4025735"/>
              <a:gd name="connsiteY71" fmla="*/ 945390 h 6858001"/>
              <a:gd name="connsiteX72" fmla="*/ 3957505 w 4025735"/>
              <a:gd name="connsiteY72" fmla="*/ 1390686 h 6858001"/>
              <a:gd name="connsiteX73" fmla="*/ 3851450 w 4025735"/>
              <a:gd name="connsiteY73" fmla="*/ 1973881 h 6858001"/>
              <a:gd name="connsiteX74" fmla="*/ 3714309 w 4025735"/>
              <a:gd name="connsiteY74" fmla="*/ 2584644 h 6858001"/>
              <a:gd name="connsiteX75" fmla="*/ 3583857 w 4025735"/>
              <a:gd name="connsiteY75" fmla="*/ 3123898 h 6858001"/>
              <a:gd name="connsiteX76" fmla="*/ 3531766 w 4025735"/>
              <a:gd name="connsiteY76" fmla="*/ 3328317 h 6858001"/>
              <a:gd name="connsiteX77" fmla="*/ 3508977 w 4025735"/>
              <a:gd name="connsiteY77" fmla="*/ 3416924 h 6858001"/>
              <a:gd name="connsiteX78" fmla="*/ 3529491 w 4025735"/>
              <a:gd name="connsiteY78" fmla="*/ 3424881 h 6858001"/>
              <a:gd name="connsiteX79" fmla="*/ 3642104 w 4025735"/>
              <a:gd name="connsiteY79" fmla="*/ 3466392 h 6858001"/>
              <a:gd name="connsiteX80" fmla="*/ 3703962 w 4025735"/>
              <a:gd name="connsiteY80" fmla="*/ 3488713 h 6858001"/>
              <a:gd name="connsiteX81" fmla="*/ 3770726 w 4025735"/>
              <a:gd name="connsiteY81" fmla="*/ 3539883 h 6858001"/>
              <a:gd name="connsiteX82" fmla="*/ 3745974 w 4025735"/>
              <a:gd name="connsiteY82" fmla="*/ 3875117 h 6858001"/>
              <a:gd name="connsiteX83" fmla="*/ 3709268 w 4025735"/>
              <a:gd name="connsiteY83" fmla="*/ 3891492 h 6858001"/>
              <a:gd name="connsiteX84" fmla="*/ 3593267 w 4025735"/>
              <a:gd name="connsiteY84" fmla="*/ 3891236 h 6858001"/>
              <a:gd name="connsiteX85" fmla="*/ 3521586 w 4025735"/>
              <a:gd name="connsiteY85" fmla="*/ 3888485 h 6858001"/>
              <a:gd name="connsiteX86" fmla="*/ 3399876 w 4025735"/>
              <a:gd name="connsiteY86" fmla="*/ 3883305 h 6858001"/>
              <a:gd name="connsiteX87" fmla="*/ 3362350 w 4025735"/>
              <a:gd name="connsiteY87" fmla="*/ 3881793 h 6858001"/>
              <a:gd name="connsiteX88" fmla="*/ 3364491 w 4025735"/>
              <a:gd name="connsiteY88" fmla="*/ 3886449 h 6858001"/>
              <a:gd name="connsiteX89" fmla="*/ 3363584 w 4025735"/>
              <a:gd name="connsiteY89" fmla="*/ 3904987 h 6858001"/>
              <a:gd name="connsiteX90" fmla="*/ 3354351 w 4025735"/>
              <a:gd name="connsiteY90" fmla="*/ 3944068 h 6858001"/>
              <a:gd name="connsiteX91" fmla="*/ 3335620 w 4025735"/>
              <a:gd name="connsiteY91" fmla="*/ 4024019 h 6858001"/>
              <a:gd name="connsiteX92" fmla="*/ 3262657 w 4025735"/>
              <a:gd name="connsiteY92" fmla="*/ 4357958 h 6858001"/>
              <a:gd name="connsiteX93" fmla="*/ 3246690 w 4025735"/>
              <a:gd name="connsiteY93" fmla="*/ 4438037 h 6858001"/>
              <a:gd name="connsiteX94" fmla="*/ 3153970 w 4025735"/>
              <a:gd name="connsiteY94" fmla="*/ 4969105 h 6858001"/>
              <a:gd name="connsiteX95" fmla="*/ 3147726 w 4025735"/>
              <a:gd name="connsiteY95" fmla="*/ 5010551 h 6858001"/>
              <a:gd name="connsiteX96" fmla="*/ 3115035 w 4025735"/>
              <a:gd name="connsiteY96" fmla="*/ 5274390 h 6858001"/>
              <a:gd name="connsiteX97" fmla="*/ 3092691 w 4025735"/>
              <a:gd name="connsiteY97" fmla="*/ 5525051 h 6858001"/>
              <a:gd name="connsiteX98" fmla="*/ 3069322 w 4025735"/>
              <a:gd name="connsiteY98" fmla="*/ 6085574 h 6858001"/>
              <a:gd name="connsiteX99" fmla="*/ 3068977 w 4025735"/>
              <a:gd name="connsiteY99" fmla="*/ 6161065 h 6858001"/>
              <a:gd name="connsiteX100" fmla="*/ 3069025 w 4025735"/>
              <a:gd name="connsiteY100" fmla="*/ 6170327 h 6858001"/>
              <a:gd name="connsiteX101" fmla="*/ 3068207 w 4025735"/>
              <a:gd name="connsiteY101" fmla="*/ 6295524 h 6858001"/>
              <a:gd name="connsiteX102" fmla="*/ 3053221 w 4025735"/>
              <a:gd name="connsiteY102" fmla="*/ 6429075 h 6858001"/>
              <a:gd name="connsiteX103" fmla="*/ 2928790 w 4025735"/>
              <a:gd name="connsiteY103" fmla="*/ 6699436 h 6858001"/>
              <a:gd name="connsiteX104" fmla="*/ 2690276 w 4025735"/>
              <a:gd name="connsiteY104" fmla="*/ 6852175 h 6858001"/>
              <a:gd name="connsiteX105" fmla="*/ 2315368 w 4025735"/>
              <a:gd name="connsiteY105" fmla="*/ 6745042 h 6858001"/>
              <a:gd name="connsiteX106" fmla="*/ 2230362 w 4025735"/>
              <a:gd name="connsiteY106" fmla="*/ 6552967 h 6858001"/>
              <a:gd name="connsiteX107" fmla="*/ 2213771 w 4025735"/>
              <a:gd name="connsiteY107" fmla="*/ 6200590 h 6858001"/>
              <a:gd name="connsiteX108" fmla="*/ 2229247 w 4025735"/>
              <a:gd name="connsiteY108" fmla="*/ 5801986 h 6858001"/>
              <a:gd name="connsiteX109" fmla="*/ 2310774 w 4025735"/>
              <a:gd name="connsiteY109" fmla="*/ 4996398 h 6858001"/>
              <a:gd name="connsiteX110" fmla="*/ 2380437 w 4025735"/>
              <a:gd name="connsiteY110" fmla="*/ 4562935 h 6858001"/>
              <a:gd name="connsiteX111" fmla="*/ 2417856 w 4025735"/>
              <a:gd name="connsiteY111" fmla="*/ 4364081 h 6858001"/>
              <a:gd name="connsiteX112" fmla="*/ 2447380 w 4025735"/>
              <a:gd name="connsiteY112" fmla="*/ 4218570 h 6858001"/>
              <a:gd name="connsiteX113" fmla="*/ 2501166 w 4025735"/>
              <a:gd name="connsiteY113" fmla="*/ 3972706 h 6858001"/>
              <a:gd name="connsiteX114" fmla="*/ 2513377 w 4025735"/>
              <a:gd name="connsiteY114" fmla="*/ 3921495 h 6858001"/>
              <a:gd name="connsiteX115" fmla="*/ 2512004 w 4025735"/>
              <a:gd name="connsiteY115" fmla="*/ 3921425 h 6858001"/>
              <a:gd name="connsiteX116" fmla="*/ 2492916 w 4025735"/>
              <a:gd name="connsiteY116" fmla="*/ 3918674 h 6858001"/>
              <a:gd name="connsiteX117" fmla="*/ 2436097 w 4025735"/>
              <a:gd name="connsiteY117" fmla="*/ 3913110 h 6858001"/>
              <a:gd name="connsiteX118" fmla="*/ 1955825 w 4025735"/>
              <a:gd name="connsiteY118" fmla="*/ 3953981 h 6858001"/>
              <a:gd name="connsiteX119" fmla="*/ 1726542 w 4025735"/>
              <a:gd name="connsiteY119" fmla="*/ 3994789 h 6858001"/>
              <a:gd name="connsiteX120" fmla="*/ 1424251 w 4025735"/>
              <a:gd name="connsiteY120" fmla="*/ 4075251 h 6858001"/>
              <a:gd name="connsiteX121" fmla="*/ 1396154 w 4025735"/>
              <a:gd name="connsiteY121" fmla="*/ 4084781 h 6858001"/>
              <a:gd name="connsiteX122" fmla="*/ 1389777 w 4025735"/>
              <a:gd name="connsiteY122" fmla="*/ 4088108 h 6858001"/>
              <a:gd name="connsiteX123" fmla="*/ 1385852 w 4025735"/>
              <a:gd name="connsiteY123" fmla="*/ 4096743 h 6858001"/>
              <a:gd name="connsiteX124" fmla="*/ 1378136 w 4025735"/>
              <a:gd name="connsiteY124" fmla="*/ 4113820 h 6858001"/>
              <a:gd name="connsiteX125" fmla="*/ 1342770 w 4025735"/>
              <a:gd name="connsiteY125" fmla="*/ 4191597 h 6858001"/>
              <a:gd name="connsiteX126" fmla="*/ 1270787 w 4025735"/>
              <a:gd name="connsiteY126" fmla="*/ 4351115 h 6858001"/>
              <a:gd name="connsiteX127" fmla="*/ 1135965 w 4025735"/>
              <a:gd name="connsiteY127" fmla="*/ 4656336 h 6858001"/>
              <a:gd name="connsiteX128" fmla="*/ 867927 w 4025735"/>
              <a:gd name="connsiteY128" fmla="*/ 5281618 h 6858001"/>
              <a:gd name="connsiteX129" fmla="*/ 554085 w 4025735"/>
              <a:gd name="connsiteY129" fmla="*/ 6022604 h 6858001"/>
              <a:gd name="connsiteX130" fmla="*/ 355532 w 4025735"/>
              <a:gd name="connsiteY130" fmla="*/ 6491565 h 6858001"/>
              <a:gd name="connsiteX131" fmla="*/ 330690 w 4025735"/>
              <a:gd name="connsiteY131" fmla="*/ 6550345 h 6858001"/>
              <a:gd name="connsiteX132" fmla="*/ 318202 w 4025735"/>
              <a:gd name="connsiteY132" fmla="*/ 6579830 h 6858001"/>
              <a:gd name="connsiteX133" fmla="*/ 296438 w 4025735"/>
              <a:gd name="connsiteY133" fmla="*/ 6621021 h 6858001"/>
              <a:gd name="connsiteX134" fmla="*/ 223073 w 4025735"/>
              <a:gd name="connsiteY134" fmla="*/ 6675197 h 6858001"/>
              <a:gd name="connsiteX135" fmla="*/ 44934 w 4025735"/>
              <a:gd name="connsiteY135" fmla="*/ 6643473 h 6858001"/>
              <a:gd name="connsiteX136" fmla="*/ 1183 w 4025735"/>
              <a:gd name="connsiteY136" fmla="*/ 6535249 h 6858001"/>
              <a:gd name="connsiteX137" fmla="*/ 13536 w 4025735"/>
              <a:gd name="connsiteY137" fmla="*/ 6293846 h 6858001"/>
              <a:gd name="connsiteX138" fmla="*/ 53854 w 4025735"/>
              <a:gd name="connsiteY138" fmla="*/ 6159719 h 6858001"/>
              <a:gd name="connsiteX139" fmla="*/ 89978 w 4025735"/>
              <a:gd name="connsiteY139" fmla="*/ 6048811 h 6858001"/>
              <a:gd name="connsiteX140" fmla="*/ 121331 w 4025735"/>
              <a:gd name="connsiteY140" fmla="*/ 5917819 h 6858001"/>
              <a:gd name="connsiteX141" fmla="*/ 367919 w 4025735"/>
              <a:gd name="connsiteY141" fmla="*/ 5103022 h 6858001"/>
              <a:gd name="connsiteX142" fmla="*/ 535208 w 4025735"/>
              <a:gd name="connsiteY142" fmla="*/ 4656382 h 6858001"/>
              <a:gd name="connsiteX143" fmla="*/ 594593 w 4025735"/>
              <a:gd name="connsiteY143" fmla="*/ 4508938 h 6858001"/>
              <a:gd name="connsiteX144" fmla="*/ 578715 w 4025735"/>
              <a:gd name="connsiteY144" fmla="*/ 4507803 h 6858001"/>
              <a:gd name="connsiteX145" fmla="*/ 516655 w 4025735"/>
              <a:gd name="connsiteY145" fmla="*/ 4497328 h 6858001"/>
              <a:gd name="connsiteX146" fmla="*/ 298745 w 4025735"/>
              <a:gd name="connsiteY146" fmla="*/ 4248842 h 6858001"/>
              <a:gd name="connsiteX147" fmla="*/ 285411 w 4025735"/>
              <a:gd name="connsiteY147" fmla="*/ 3882969 h 6858001"/>
              <a:gd name="connsiteX148" fmla="*/ 313017 w 4025735"/>
              <a:gd name="connsiteY148" fmla="*/ 3780503 h 6858001"/>
              <a:gd name="connsiteX149" fmla="*/ 329518 w 4025735"/>
              <a:gd name="connsiteY149" fmla="*/ 3742383 h 6858001"/>
              <a:gd name="connsiteX150" fmla="*/ 345663 w 4025735"/>
              <a:gd name="connsiteY150" fmla="*/ 3708676 h 6858001"/>
              <a:gd name="connsiteX151" fmla="*/ 569148 w 4025735"/>
              <a:gd name="connsiteY151" fmla="*/ 3455646 h 6858001"/>
              <a:gd name="connsiteX152" fmla="*/ 808821 w 4025735"/>
              <a:gd name="connsiteY152" fmla="*/ 3363734 h 6858001"/>
              <a:gd name="connsiteX153" fmla="*/ 1015090 w 4025735"/>
              <a:gd name="connsiteY153" fmla="*/ 3336231 h 6858001"/>
              <a:gd name="connsiteX154" fmla="*/ 1103797 w 4025735"/>
              <a:gd name="connsiteY154" fmla="*/ 3327596 h 6858001"/>
              <a:gd name="connsiteX155" fmla="*/ 1122173 w 4025735"/>
              <a:gd name="connsiteY155" fmla="*/ 3326645 h 6858001"/>
              <a:gd name="connsiteX156" fmla="*/ 1132157 w 4025735"/>
              <a:gd name="connsiteY156" fmla="*/ 3326431 h 6858001"/>
              <a:gd name="connsiteX157" fmla="*/ 1137469 w 4025735"/>
              <a:gd name="connsiteY157" fmla="*/ 3320241 h 6858001"/>
              <a:gd name="connsiteX158" fmla="*/ 1161731 w 4025735"/>
              <a:gd name="connsiteY158" fmla="*/ 3274062 h 6858001"/>
              <a:gd name="connsiteX159" fmla="*/ 1213065 w 4025735"/>
              <a:gd name="connsiteY159" fmla="*/ 3177608 h 6858001"/>
              <a:gd name="connsiteX160" fmla="*/ 1310201 w 4025735"/>
              <a:gd name="connsiteY160" fmla="*/ 3002099 h 6858001"/>
              <a:gd name="connsiteX161" fmla="*/ 1483779 w 4025735"/>
              <a:gd name="connsiteY161" fmla="*/ 2715171 h 6858001"/>
              <a:gd name="connsiteX162" fmla="*/ 1623374 w 4025735"/>
              <a:gd name="connsiteY162" fmla="*/ 2513951 h 6858001"/>
              <a:gd name="connsiteX163" fmla="*/ 1683804 w 4025735"/>
              <a:gd name="connsiteY163" fmla="*/ 2432209 h 6858001"/>
              <a:gd name="connsiteX164" fmla="*/ 1714266 w 4025735"/>
              <a:gd name="connsiteY164" fmla="*/ 2390506 h 6858001"/>
              <a:gd name="connsiteX165" fmla="*/ 1731080 w 4025735"/>
              <a:gd name="connsiteY165" fmla="*/ 2366456 h 6858001"/>
              <a:gd name="connsiteX166" fmla="*/ 1796764 w 4025735"/>
              <a:gd name="connsiteY166" fmla="*/ 2359998 h 6858001"/>
              <a:gd name="connsiteX167" fmla="*/ 1802634 w 4025735"/>
              <a:gd name="connsiteY167" fmla="*/ 2359603 h 6858001"/>
              <a:gd name="connsiteX168" fmla="*/ 1797652 w 4025735"/>
              <a:gd name="connsiteY168" fmla="*/ 2359767 h 6858001"/>
              <a:gd name="connsiteX169" fmla="*/ 1737100 w 4025735"/>
              <a:gd name="connsiteY169" fmla="*/ 2359741 h 6858001"/>
              <a:gd name="connsiteX170" fmla="*/ 2225234 w 4025735"/>
              <a:gd name="connsiteY170" fmla="*/ 1506184 h 6858001"/>
              <a:gd name="connsiteX171" fmla="*/ 3353270 w 4025735"/>
              <a:gd name="connsiteY171" fmla="*/ 114203 h 6858001"/>
              <a:gd name="connsiteX172" fmla="*/ 3376596 w 4025735"/>
              <a:gd name="connsiteY172" fmla="*/ 100132 h 6858001"/>
              <a:gd name="connsiteX173" fmla="*/ 3512979 w 4025735"/>
              <a:gd name="connsiteY173" fmla="*/ 21780 h 6858001"/>
              <a:gd name="connsiteX174" fmla="*/ 3688877 w 4025735"/>
              <a:gd name="connsiteY174" fmla="*/ 3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4025735" h="6858001">
                <a:moveTo>
                  <a:pt x="734342" y="4408316"/>
                </a:moveTo>
                <a:cubicBezTo>
                  <a:pt x="733823" y="4408362"/>
                  <a:pt x="732509" y="4427589"/>
                  <a:pt x="729400" y="4466035"/>
                </a:cubicBezTo>
                <a:lnTo>
                  <a:pt x="726211" y="4504251"/>
                </a:lnTo>
                <a:lnTo>
                  <a:pt x="734529" y="4505173"/>
                </a:lnTo>
                <a:lnTo>
                  <a:pt x="734505" y="4465666"/>
                </a:lnTo>
                <a:cubicBezTo>
                  <a:pt x="734582" y="4427398"/>
                  <a:pt x="734860" y="4408268"/>
                  <a:pt x="734342" y="4408316"/>
                </a:cubicBezTo>
                <a:close/>
                <a:moveTo>
                  <a:pt x="3264655" y="1068319"/>
                </a:moveTo>
                <a:lnTo>
                  <a:pt x="3245597" y="1092030"/>
                </a:lnTo>
                <a:cubicBezTo>
                  <a:pt x="3231817" y="1109499"/>
                  <a:pt x="3219062" y="1126273"/>
                  <a:pt x="3206774" y="1142646"/>
                </a:cubicBezTo>
                <a:cubicBezTo>
                  <a:pt x="3162577" y="1196309"/>
                  <a:pt x="3113964" y="1255281"/>
                  <a:pt x="3064104" y="1315853"/>
                </a:cubicBezTo>
                <a:cubicBezTo>
                  <a:pt x="3003226" y="1389408"/>
                  <a:pt x="2945203" y="1459445"/>
                  <a:pt x="2878973" y="1539460"/>
                </a:cubicBezTo>
                <a:cubicBezTo>
                  <a:pt x="2871882" y="1548031"/>
                  <a:pt x="2864479" y="1556666"/>
                  <a:pt x="2857299" y="1565236"/>
                </a:cubicBezTo>
                <a:cubicBezTo>
                  <a:pt x="2852661" y="1577516"/>
                  <a:pt x="2847889" y="1589924"/>
                  <a:pt x="2843117" y="1602461"/>
                </a:cubicBezTo>
                <a:cubicBezTo>
                  <a:pt x="2814751" y="1674672"/>
                  <a:pt x="2778492" y="1755327"/>
                  <a:pt x="2737061" y="1837901"/>
                </a:cubicBezTo>
                <a:cubicBezTo>
                  <a:pt x="2695361" y="1920474"/>
                  <a:pt x="2649513" y="2005159"/>
                  <a:pt x="2597198" y="2096622"/>
                </a:cubicBezTo>
                <a:cubicBezTo>
                  <a:pt x="2544750" y="2188534"/>
                  <a:pt x="2484453" y="2290168"/>
                  <a:pt x="2421078" y="2391099"/>
                </a:cubicBezTo>
                <a:cubicBezTo>
                  <a:pt x="2357703" y="2492221"/>
                  <a:pt x="2291518" y="2592128"/>
                  <a:pt x="2242905" y="2654426"/>
                </a:cubicBezTo>
                <a:cubicBezTo>
                  <a:pt x="2186043" y="2728109"/>
                  <a:pt x="2135913" y="2781323"/>
                  <a:pt x="2090378" y="2818805"/>
                </a:cubicBezTo>
                <a:cubicBezTo>
                  <a:pt x="2067945" y="2837417"/>
                  <a:pt x="2047608" y="2850530"/>
                  <a:pt x="2029010" y="2861338"/>
                </a:cubicBezTo>
                <a:lnTo>
                  <a:pt x="2001805" y="2877586"/>
                </a:lnTo>
                <a:cubicBezTo>
                  <a:pt x="1997256" y="2880654"/>
                  <a:pt x="1992841" y="2883597"/>
                  <a:pt x="1988515" y="2886476"/>
                </a:cubicBezTo>
                <a:cubicBezTo>
                  <a:pt x="1986330" y="2887947"/>
                  <a:pt x="1984189" y="2889418"/>
                  <a:pt x="1981379" y="2891976"/>
                </a:cubicBezTo>
                <a:cubicBezTo>
                  <a:pt x="1963591" y="2892503"/>
                  <a:pt x="1948615" y="2892871"/>
                  <a:pt x="1936776" y="2893120"/>
                </a:cubicBezTo>
                <a:lnTo>
                  <a:pt x="1923818" y="2893361"/>
                </a:lnTo>
                <a:lnTo>
                  <a:pt x="1929396" y="2916031"/>
                </a:lnTo>
                <a:cubicBezTo>
                  <a:pt x="1937008" y="2969340"/>
                  <a:pt x="1907852" y="3022751"/>
                  <a:pt x="1878935" y="3076311"/>
                </a:cubicBezTo>
                <a:cubicBezTo>
                  <a:pt x="1815985" y="3192831"/>
                  <a:pt x="1754162" y="3309999"/>
                  <a:pt x="1693073" y="3370199"/>
                </a:cubicBezTo>
                <a:lnTo>
                  <a:pt x="1667952" y="3390870"/>
                </a:lnTo>
                <a:lnTo>
                  <a:pt x="1677879" y="3389476"/>
                </a:lnTo>
                <a:cubicBezTo>
                  <a:pt x="1684384" y="3388606"/>
                  <a:pt x="1691074" y="3387744"/>
                  <a:pt x="1697763" y="3386888"/>
                </a:cubicBezTo>
                <a:cubicBezTo>
                  <a:pt x="1714489" y="3378957"/>
                  <a:pt x="1729741" y="3371027"/>
                  <a:pt x="1742407" y="3363158"/>
                </a:cubicBezTo>
                <a:cubicBezTo>
                  <a:pt x="1759399" y="3352670"/>
                  <a:pt x="1773136" y="3342180"/>
                  <a:pt x="1784374" y="3331818"/>
                </a:cubicBezTo>
                <a:cubicBezTo>
                  <a:pt x="1795836" y="3321457"/>
                  <a:pt x="1802214" y="3311479"/>
                  <a:pt x="1818091" y="3300285"/>
                </a:cubicBezTo>
                <a:cubicBezTo>
                  <a:pt x="1830669" y="3290116"/>
                  <a:pt x="1972077" y="3280521"/>
                  <a:pt x="1995338" y="3304360"/>
                </a:cubicBezTo>
                <a:lnTo>
                  <a:pt x="1995338" y="3305125"/>
                </a:lnTo>
                <a:lnTo>
                  <a:pt x="1997225" y="3307772"/>
                </a:lnTo>
                <a:lnTo>
                  <a:pt x="2019355" y="3300926"/>
                </a:lnTo>
                <a:cubicBezTo>
                  <a:pt x="2035521" y="3296336"/>
                  <a:pt x="2053439" y="3292034"/>
                  <a:pt x="2073018" y="3288070"/>
                </a:cubicBezTo>
                <a:cubicBezTo>
                  <a:pt x="2113112" y="3279690"/>
                  <a:pt x="2157577" y="3273551"/>
                  <a:pt x="2204673" y="3269457"/>
                </a:cubicBezTo>
                <a:cubicBezTo>
                  <a:pt x="2319478" y="3261078"/>
                  <a:pt x="2493774" y="3263318"/>
                  <a:pt x="2567987" y="3275981"/>
                </a:cubicBezTo>
                <a:cubicBezTo>
                  <a:pt x="2600811" y="3282057"/>
                  <a:pt x="2631762" y="3287814"/>
                  <a:pt x="2661287" y="3293314"/>
                </a:cubicBezTo>
                <a:lnTo>
                  <a:pt x="2679687" y="3297008"/>
                </a:lnTo>
                <a:lnTo>
                  <a:pt x="2686206" y="3279435"/>
                </a:lnTo>
                <a:cubicBezTo>
                  <a:pt x="2696776" y="3249117"/>
                  <a:pt x="2707078" y="3219439"/>
                  <a:pt x="2717381" y="3189825"/>
                </a:cubicBezTo>
                <a:cubicBezTo>
                  <a:pt x="2735979" y="3135842"/>
                  <a:pt x="2753862" y="3080005"/>
                  <a:pt x="2770900" y="3024103"/>
                </a:cubicBezTo>
                <a:cubicBezTo>
                  <a:pt x="2795963" y="2926755"/>
                  <a:pt x="2821206" y="2829535"/>
                  <a:pt x="2846851" y="2732505"/>
                </a:cubicBezTo>
                <a:cubicBezTo>
                  <a:pt x="2848412" y="2724766"/>
                  <a:pt x="2849973" y="2716962"/>
                  <a:pt x="2851578" y="2709352"/>
                </a:cubicBezTo>
                <a:cubicBezTo>
                  <a:pt x="2855860" y="2684727"/>
                  <a:pt x="2860008" y="2660933"/>
                  <a:pt x="2865137" y="2631383"/>
                </a:cubicBezTo>
                <a:cubicBezTo>
                  <a:pt x="2874190" y="2575929"/>
                  <a:pt x="2885340" y="2507811"/>
                  <a:pt x="2899032" y="2423894"/>
                </a:cubicBezTo>
                <a:cubicBezTo>
                  <a:pt x="2911608" y="2347910"/>
                  <a:pt x="2940598" y="2197280"/>
                  <a:pt x="2974493" y="2048763"/>
                </a:cubicBezTo>
                <a:cubicBezTo>
                  <a:pt x="3008521" y="1898712"/>
                  <a:pt x="3049954" y="1736571"/>
                  <a:pt x="3093928" y="1579931"/>
                </a:cubicBezTo>
                <a:cubicBezTo>
                  <a:pt x="3106595" y="1536436"/>
                  <a:pt x="3119037" y="1493712"/>
                  <a:pt x="3131257" y="1451690"/>
                </a:cubicBezTo>
                <a:cubicBezTo>
                  <a:pt x="3137144" y="1432373"/>
                  <a:pt x="3144637" y="1407557"/>
                  <a:pt x="3149186" y="1392589"/>
                </a:cubicBezTo>
                <a:lnTo>
                  <a:pt x="3162654" y="1349159"/>
                </a:lnTo>
                <a:cubicBezTo>
                  <a:pt x="3179781" y="1294345"/>
                  <a:pt x="3194008" y="1251107"/>
                  <a:pt x="3204935" y="1218872"/>
                </a:cubicBezTo>
                <a:cubicBezTo>
                  <a:pt x="3210776" y="1201922"/>
                  <a:pt x="3215370" y="1188747"/>
                  <a:pt x="3219786" y="1176017"/>
                </a:cubicBezTo>
                <a:cubicBezTo>
                  <a:pt x="3221927" y="1171477"/>
                  <a:pt x="3222908" y="1169493"/>
                  <a:pt x="3225227" y="1164633"/>
                </a:cubicBezTo>
                <a:cubicBezTo>
                  <a:pt x="3229197" y="1155742"/>
                  <a:pt x="3233789" y="1145508"/>
                  <a:pt x="3239053" y="1133868"/>
                </a:cubicBezTo>
                <a:cubicBezTo>
                  <a:pt x="3243000" y="1125728"/>
                  <a:pt x="3247490" y="1115259"/>
                  <a:pt x="3252466" y="1102419"/>
                </a:cubicBezTo>
                <a:close/>
                <a:moveTo>
                  <a:pt x="3688877" y="30"/>
                </a:moveTo>
                <a:cubicBezTo>
                  <a:pt x="3712339" y="216"/>
                  <a:pt x="3736128" y="1280"/>
                  <a:pt x="3759265" y="3232"/>
                </a:cubicBezTo>
                <a:cubicBezTo>
                  <a:pt x="3808947" y="10969"/>
                  <a:pt x="3859924" y="32652"/>
                  <a:pt x="3904166" y="77745"/>
                </a:cubicBezTo>
                <a:cubicBezTo>
                  <a:pt x="3915539" y="85931"/>
                  <a:pt x="3931238" y="110749"/>
                  <a:pt x="3951084" y="140747"/>
                </a:cubicBezTo>
                <a:cubicBezTo>
                  <a:pt x="3958186" y="155577"/>
                  <a:pt x="3965801" y="171485"/>
                  <a:pt x="3973719" y="279235"/>
                </a:cubicBezTo>
                <a:lnTo>
                  <a:pt x="3977130" y="331297"/>
                </a:lnTo>
                <a:lnTo>
                  <a:pt x="3980158" y="293860"/>
                </a:lnTo>
                <a:cubicBezTo>
                  <a:pt x="3987009" y="220367"/>
                  <a:pt x="3992448" y="239543"/>
                  <a:pt x="3998537" y="258178"/>
                </a:cubicBezTo>
                <a:cubicBezTo>
                  <a:pt x="4022842" y="345357"/>
                  <a:pt x="4028149" y="527810"/>
                  <a:pt x="4024849" y="595141"/>
                </a:cubicBezTo>
                <a:cubicBezTo>
                  <a:pt x="4021688" y="617879"/>
                  <a:pt x="4014316" y="635300"/>
                  <a:pt x="4002273" y="647644"/>
                </a:cubicBezTo>
                <a:lnTo>
                  <a:pt x="3993923" y="654181"/>
                </a:lnTo>
                <a:lnTo>
                  <a:pt x="3995342" y="693538"/>
                </a:lnTo>
                <a:cubicBezTo>
                  <a:pt x="3997053" y="753682"/>
                  <a:pt x="3997644" y="836021"/>
                  <a:pt x="3996217" y="945390"/>
                </a:cubicBezTo>
                <a:cubicBezTo>
                  <a:pt x="3994076" y="1062887"/>
                  <a:pt x="3982080" y="1213515"/>
                  <a:pt x="3957505" y="1390686"/>
                </a:cubicBezTo>
                <a:cubicBezTo>
                  <a:pt x="3932352" y="1572079"/>
                  <a:pt x="3895201" y="1769142"/>
                  <a:pt x="3851450" y="1973881"/>
                </a:cubicBezTo>
                <a:cubicBezTo>
                  <a:pt x="3807030" y="2181306"/>
                  <a:pt x="3758283" y="2388604"/>
                  <a:pt x="3714309" y="2584644"/>
                </a:cubicBezTo>
                <a:cubicBezTo>
                  <a:pt x="3668550" y="2781452"/>
                  <a:pt x="3623951" y="2966107"/>
                  <a:pt x="3583857" y="3123898"/>
                </a:cubicBezTo>
                <a:cubicBezTo>
                  <a:pt x="3565972" y="3194190"/>
                  <a:pt x="3548623" y="3262181"/>
                  <a:pt x="3531766" y="3328317"/>
                </a:cubicBezTo>
                <a:lnTo>
                  <a:pt x="3508977" y="3416924"/>
                </a:lnTo>
                <a:lnTo>
                  <a:pt x="3529491" y="3424881"/>
                </a:lnTo>
                <a:cubicBezTo>
                  <a:pt x="3567802" y="3439016"/>
                  <a:pt x="3605264" y="3452832"/>
                  <a:pt x="3642104" y="3466392"/>
                </a:cubicBezTo>
                <a:cubicBezTo>
                  <a:pt x="3662886" y="3473876"/>
                  <a:pt x="3683491" y="3481358"/>
                  <a:pt x="3703962" y="3488713"/>
                </a:cubicBezTo>
                <a:cubicBezTo>
                  <a:pt x="3721087" y="3493766"/>
                  <a:pt x="3753600" y="3505918"/>
                  <a:pt x="3770726" y="3539883"/>
                </a:cubicBezTo>
                <a:cubicBezTo>
                  <a:pt x="3804933" y="3637301"/>
                  <a:pt x="3791063" y="3834375"/>
                  <a:pt x="3745974" y="3875117"/>
                </a:cubicBezTo>
                <a:cubicBezTo>
                  <a:pt x="3734646" y="3884392"/>
                  <a:pt x="3721846" y="3891043"/>
                  <a:pt x="3709268" y="3891492"/>
                </a:cubicBezTo>
                <a:cubicBezTo>
                  <a:pt x="3632742" y="3893347"/>
                  <a:pt x="3595145" y="3891172"/>
                  <a:pt x="3593267" y="3891236"/>
                </a:cubicBezTo>
                <a:lnTo>
                  <a:pt x="3521586" y="3888485"/>
                </a:lnTo>
                <a:cubicBezTo>
                  <a:pt x="3481090" y="3886759"/>
                  <a:pt x="3440595" y="3885032"/>
                  <a:pt x="3399876" y="3883305"/>
                </a:cubicBezTo>
                <a:lnTo>
                  <a:pt x="3362350" y="3881793"/>
                </a:lnTo>
                <a:lnTo>
                  <a:pt x="3364491" y="3886449"/>
                </a:lnTo>
                <a:cubicBezTo>
                  <a:pt x="3365334" y="3890923"/>
                  <a:pt x="3364642" y="3896975"/>
                  <a:pt x="3363584" y="3904987"/>
                </a:cubicBezTo>
                <a:lnTo>
                  <a:pt x="3354351" y="3944068"/>
                </a:lnTo>
                <a:lnTo>
                  <a:pt x="3335620" y="4024019"/>
                </a:lnTo>
                <a:cubicBezTo>
                  <a:pt x="3310288" y="4134927"/>
                  <a:pt x="3285536" y="4246602"/>
                  <a:pt x="3262657" y="4357958"/>
                </a:cubicBezTo>
                <a:cubicBezTo>
                  <a:pt x="3257127" y="4384758"/>
                  <a:pt x="3252042" y="4411365"/>
                  <a:pt x="3246690" y="4438037"/>
                </a:cubicBezTo>
                <a:cubicBezTo>
                  <a:pt x="3212750" y="4614121"/>
                  <a:pt x="3181531" y="4791101"/>
                  <a:pt x="3153970" y="4969105"/>
                </a:cubicBezTo>
                <a:cubicBezTo>
                  <a:pt x="3151962" y="4982855"/>
                  <a:pt x="3149644" y="4996927"/>
                  <a:pt x="3147726" y="5010551"/>
                </a:cubicBezTo>
                <a:cubicBezTo>
                  <a:pt x="3133855" y="5108476"/>
                  <a:pt x="3124133" y="5190664"/>
                  <a:pt x="3115035" y="5274390"/>
                </a:cubicBezTo>
                <a:cubicBezTo>
                  <a:pt x="3106338" y="5354789"/>
                  <a:pt x="3099916" y="5431924"/>
                  <a:pt x="3092691" y="5525051"/>
                </a:cubicBezTo>
                <a:cubicBezTo>
                  <a:pt x="3081218" y="5681195"/>
                  <a:pt x="3071486" y="5863570"/>
                  <a:pt x="3069322" y="6085574"/>
                </a:cubicBezTo>
                <a:lnTo>
                  <a:pt x="3068977" y="6161065"/>
                </a:lnTo>
                <a:lnTo>
                  <a:pt x="3069025" y="6170327"/>
                </a:lnTo>
                <a:cubicBezTo>
                  <a:pt x="3069086" y="6193453"/>
                  <a:pt x="3068987" y="6239587"/>
                  <a:pt x="3068207" y="6295524"/>
                </a:cubicBezTo>
                <a:cubicBezTo>
                  <a:pt x="3067983" y="6336908"/>
                  <a:pt x="3062274" y="6381999"/>
                  <a:pt x="3053221" y="6429075"/>
                </a:cubicBezTo>
                <a:cubicBezTo>
                  <a:pt x="3034355" y="6522969"/>
                  <a:pt x="2992121" y="6621852"/>
                  <a:pt x="2928790" y="6699436"/>
                </a:cubicBezTo>
                <a:cubicBezTo>
                  <a:pt x="2865371" y="6776189"/>
                  <a:pt x="2782818" y="6833692"/>
                  <a:pt x="2690276" y="6852175"/>
                </a:cubicBezTo>
                <a:cubicBezTo>
                  <a:pt x="2551075" y="6870660"/>
                  <a:pt x="2396136" y="6847826"/>
                  <a:pt x="2315368" y="6745042"/>
                </a:cubicBezTo>
                <a:cubicBezTo>
                  <a:pt x="2275274" y="6694447"/>
                  <a:pt x="2245705" y="6625370"/>
                  <a:pt x="2230362" y="6552967"/>
                </a:cubicBezTo>
                <a:cubicBezTo>
                  <a:pt x="2214306" y="6481587"/>
                  <a:pt x="2212299" y="6339775"/>
                  <a:pt x="2213771" y="6200590"/>
                </a:cubicBezTo>
                <a:cubicBezTo>
                  <a:pt x="2216359" y="6069405"/>
                  <a:pt x="2220640" y="5936047"/>
                  <a:pt x="2229247" y="5801986"/>
                </a:cubicBezTo>
                <a:cubicBezTo>
                  <a:pt x="2244857" y="5533606"/>
                  <a:pt x="2273444" y="5262283"/>
                  <a:pt x="2310774" y="4996398"/>
                </a:cubicBezTo>
                <a:cubicBezTo>
                  <a:pt x="2331780" y="4847561"/>
                  <a:pt x="2354971" y="4702946"/>
                  <a:pt x="2380437" y="4562935"/>
                </a:cubicBezTo>
                <a:cubicBezTo>
                  <a:pt x="2391943" y="4496992"/>
                  <a:pt x="2408088" y="4414227"/>
                  <a:pt x="2417856" y="4364081"/>
                </a:cubicBezTo>
                <a:lnTo>
                  <a:pt x="2447380" y="4218570"/>
                </a:lnTo>
                <a:cubicBezTo>
                  <a:pt x="2466514" y="4126852"/>
                  <a:pt x="2484530" y="4044981"/>
                  <a:pt x="2501166" y="3972706"/>
                </a:cubicBezTo>
                <a:lnTo>
                  <a:pt x="2513377" y="3921495"/>
                </a:lnTo>
                <a:lnTo>
                  <a:pt x="2512004" y="3921425"/>
                </a:lnTo>
                <a:cubicBezTo>
                  <a:pt x="2503529" y="3920210"/>
                  <a:pt x="2501791" y="3919954"/>
                  <a:pt x="2492916" y="3918674"/>
                </a:cubicBezTo>
                <a:cubicBezTo>
                  <a:pt x="2478288" y="3916757"/>
                  <a:pt x="2460493" y="3914646"/>
                  <a:pt x="2436097" y="3913110"/>
                </a:cubicBezTo>
                <a:cubicBezTo>
                  <a:pt x="2334844" y="3908890"/>
                  <a:pt x="2234745" y="3909337"/>
                  <a:pt x="1955825" y="3953981"/>
                </a:cubicBezTo>
                <a:cubicBezTo>
                  <a:pt x="1877954" y="3966007"/>
                  <a:pt x="1800487" y="3979439"/>
                  <a:pt x="1726542" y="3994789"/>
                </a:cubicBezTo>
                <a:cubicBezTo>
                  <a:pt x="1623742" y="4016728"/>
                  <a:pt x="1513761" y="4046661"/>
                  <a:pt x="1424251" y="4075251"/>
                </a:cubicBezTo>
                <a:cubicBezTo>
                  <a:pt x="1414796" y="4078449"/>
                  <a:pt x="1405430" y="4081648"/>
                  <a:pt x="1396154" y="4084781"/>
                </a:cubicBezTo>
                <a:cubicBezTo>
                  <a:pt x="1366348" y="4085997"/>
                  <a:pt x="1381429" y="4085293"/>
                  <a:pt x="1389777" y="4088108"/>
                </a:cubicBezTo>
                <a:lnTo>
                  <a:pt x="1385852" y="4096743"/>
                </a:lnTo>
                <a:lnTo>
                  <a:pt x="1378136" y="4113820"/>
                </a:lnTo>
                <a:cubicBezTo>
                  <a:pt x="1366184" y="4140107"/>
                  <a:pt x="1354410" y="4166012"/>
                  <a:pt x="1342770" y="4191597"/>
                </a:cubicBezTo>
                <a:cubicBezTo>
                  <a:pt x="1318152" y="4246091"/>
                  <a:pt x="1294246" y="4299114"/>
                  <a:pt x="1270787" y="4351115"/>
                </a:cubicBezTo>
                <a:cubicBezTo>
                  <a:pt x="1224582" y="4455753"/>
                  <a:pt x="1180162" y="4556238"/>
                  <a:pt x="1135965" y="4656336"/>
                </a:cubicBezTo>
                <a:cubicBezTo>
                  <a:pt x="1048820" y="4856405"/>
                  <a:pt x="963234" y="5056730"/>
                  <a:pt x="867927" y="5281618"/>
                </a:cubicBezTo>
                <a:cubicBezTo>
                  <a:pt x="772619" y="5506695"/>
                  <a:pt x="664735" y="5761387"/>
                  <a:pt x="554085" y="6022604"/>
                </a:cubicBezTo>
                <a:cubicBezTo>
                  <a:pt x="487097" y="6180907"/>
                  <a:pt x="421760" y="6335117"/>
                  <a:pt x="355532" y="6491565"/>
                </a:cubicBezTo>
                <a:lnTo>
                  <a:pt x="330690" y="6550345"/>
                </a:lnTo>
                <a:lnTo>
                  <a:pt x="318202" y="6579830"/>
                </a:lnTo>
                <a:cubicBezTo>
                  <a:pt x="313028" y="6590767"/>
                  <a:pt x="305625" y="6608484"/>
                  <a:pt x="296438" y="6621021"/>
                </a:cubicBezTo>
                <a:cubicBezTo>
                  <a:pt x="278822" y="6648206"/>
                  <a:pt x="252330" y="6670527"/>
                  <a:pt x="223073" y="6675197"/>
                </a:cubicBezTo>
                <a:cubicBezTo>
                  <a:pt x="130387" y="6680441"/>
                  <a:pt x="68705" y="6669311"/>
                  <a:pt x="44934" y="6643473"/>
                </a:cubicBezTo>
                <a:cubicBezTo>
                  <a:pt x="20895" y="6618143"/>
                  <a:pt x="4527" y="6576568"/>
                  <a:pt x="1183" y="6535249"/>
                </a:cubicBezTo>
                <a:cubicBezTo>
                  <a:pt x="-3456" y="6402902"/>
                  <a:pt x="6579" y="6316871"/>
                  <a:pt x="13536" y="6293846"/>
                </a:cubicBezTo>
                <a:cubicBezTo>
                  <a:pt x="26827" y="6249649"/>
                  <a:pt x="40251" y="6204940"/>
                  <a:pt x="53854" y="6159719"/>
                </a:cubicBezTo>
                <a:cubicBezTo>
                  <a:pt x="65405" y="6122621"/>
                  <a:pt x="77893" y="6085781"/>
                  <a:pt x="89978" y="6048811"/>
                </a:cubicBezTo>
                <a:cubicBezTo>
                  <a:pt x="99433" y="6007109"/>
                  <a:pt x="110449" y="5961441"/>
                  <a:pt x="121331" y="5917819"/>
                </a:cubicBezTo>
                <a:cubicBezTo>
                  <a:pt x="180692" y="5674768"/>
                  <a:pt x="265163" y="5394299"/>
                  <a:pt x="367919" y="5103022"/>
                </a:cubicBezTo>
                <a:cubicBezTo>
                  <a:pt x="419385" y="4956872"/>
                  <a:pt x="475222" y="4808866"/>
                  <a:pt x="535208" y="4656382"/>
                </a:cubicBezTo>
                <a:lnTo>
                  <a:pt x="594593" y="4508938"/>
                </a:lnTo>
                <a:lnTo>
                  <a:pt x="578715" y="4507803"/>
                </a:lnTo>
                <a:cubicBezTo>
                  <a:pt x="553063" y="4505517"/>
                  <a:pt x="531356" y="4502103"/>
                  <a:pt x="516655" y="4497328"/>
                </a:cubicBezTo>
                <a:cubicBezTo>
                  <a:pt x="434102" y="4473088"/>
                  <a:pt x="339999" y="4392113"/>
                  <a:pt x="298745" y="4248842"/>
                </a:cubicBezTo>
                <a:cubicBezTo>
                  <a:pt x="277382" y="4178484"/>
                  <a:pt x="272477" y="3991279"/>
                  <a:pt x="285411" y="3882969"/>
                </a:cubicBezTo>
                <a:cubicBezTo>
                  <a:pt x="291164" y="3845296"/>
                  <a:pt x="301333" y="3811141"/>
                  <a:pt x="313017" y="3780503"/>
                </a:cubicBezTo>
                <a:cubicBezTo>
                  <a:pt x="319171" y="3763106"/>
                  <a:pt x="324122" y="3754151"/>
                  <a:pt x="329518" y="3742383"/>
                </a:cubicBezTo>
                <a:lnTo>
                  <a:pt x="345663" y="3708676"/>
                </a:lnTo>
                <a:cubicBezTo>
                  <a:pt x="402304" y="3592842"/>
                  <a:pt x="486863" y="3507647"/>
                  <a:pt x="569148" y="3455646"/>
                </a:cubicBezTo>
                <a:cubicBezTo>
                  <a:pt x="652369" y="3402367"/>
                  <a:pt x="734029" y="3379788"/>
                  <a:pt x="808821" y="3363734"/>
                </a:cubicBezTo>
                <a:cubicBezTo>
                  <a:pt x="883836" y="3348512"/>
                  <a:pt x="952965" y="3342180"/>
                  <a:pt x="1015090" y="3336231"/>
                </a:cubicBezTo>
                <a:cubicBezTo>
                  <a:pt x="1045864" y="3333289"/>
                  <a:pt x="1075477" y="3330347"/>
                  <a:pt x="1103797" y="3327596"/>
                </a:cubicBezTo>
                <a:cubicBezTo>
                  <a:pt x="1106987" y="3327276"/>
                  <a:pt x="1110152" y="3326956"/>
                  <a:pt x="1122173" y="3326645"/>
                </a:cubicBezTo>
                <a:lnTo>
                  <a:pt x="1132157" y="3326431"/>
                </a:lnTo>
                <a:lnTo>
                  <a:pt x="1137469" y="3320241"/>
                </a:lnTo>
                <a:cubicBezTo>
                  <a:pt x="1145632" y="3304700"/>
                  <a:pt x="1153749" y="3289283"/>
                  <a:pt x="1161731" y="3274062"/>
                </a:cubicBezTo>
                <a:cubicBezTo>
                  <a:pt x="1179259" y="3241186"/>
                  <a:pt x="1196340" y="3209013"/>
                  <a:pt x="1213065" y="3177608"/>
                </a:cubicBezTo>
                <a:cubicBezTo>
                  <a:pt x="1246514" y="3115183"/>
                  <a:pt x="1279115" y="3056978"/>
                  <a:pt x="1310201" y="3002099"/>
                </a:cubicBezTo>
                <a:cubicBezTo>
                  <a:pt x="1372773" y="2892791"/>
                  <a:pt x="1430216" y="2797617"/>
                  <a:pt x="1483779" y="2715171"/>
                </a:cubicBezTo>
                <a:cubicBezTo>
                  <a:pt x="1536584" y="2633494"/>
                  <a:pt x="1582164" y="2569276"/>
                  <a:pt x="1623374" y="2513951"/>
                </a:cubicBezTo>
                <a:lnTo>
                  <a:pt x="1683804" y="2432209"/>
                </a:lnTo>
                <a:cubicBezTo>
                  <a:pt x="1693750" y="2418648"/>
                  <a:pt x="1704007" y="2404578"/>
                  <a:pt x="1714266" y="2390506"/>
                </a:cubicBezTo>
                <a:cubicBezTo>
                  <a:pt x="1719350" y="2383215"/>
                  <a:pt x="1724255" y="2376180"/>
                  <a:pt x="1731080" y="2366456"/>
                </a:cubicBezTo>
                <a:cubicBezTo>
                  <a:pt x="1763194" y="2362718"/>
                  <a:pt x="1784916" y="2360856"/>
                  <a:pt x="1796764" y="2359998"/>
                </a:cubicBezTo>
                <a:lnTo>
                  <a:pt x="1802634" y="2359603"/>
                </a:lnTo>
                <a:lnTo>
                  <a:pt x="1797652" y="2359767"/>
                </a:lnTo>
                <a:cubicBezTo>
                  <a:pt x="1786548" y="2360080"/>
                  <a:pt x="1766190" y="2360361"/>
                  <a:pt x="1737100" y="2359741"/>
                </a:cubicBezTo>
                <a:cubicBezTo>
                  <a:pt x="1892973" y="2067504"/>
                  <a:pt x="2055000" y="1782047"/>
                  <a:pt x="2225234" y="1506184"/>
                </a:cubicBezTo>
                <a:cubicBezTo>
                  <a:pt x="2542911" y="991491"/>
                  <a:pt x="2911565" y="411046"/>
                  <a:pt x="3353270" y="114203"/>
                </a:cubicBezTo>
                <a:cubicBezTo>
                  <a:pt x="3361030" y="108958"/>
                  <a:pt x="3368835" y="104865"/>
                  <a:pt x="3376596" y="100132"/>
                </a:cubicBezTo>
                <a:cubicBezTo>
                  <a:pt x="3423067" y="65017"/>
                  <a:pt x="3467801" y="37897"/>
                  <a:pt x="3512979" y="21780"/>
                </a:cubicBezTo>
                <a:cubicBezTo>
                  <a:pt x="3551044" y="6814"/>
                  <a:pt x="3618490" y="-527"/>
                  <a:pt x="3688877" y="30"/>
                </a:cubicBezTo>
                <a:close/>
              </a:path>
            </a:pathLst>
          </a:custGeom>
          <a:ln>
            <a:noFill/>
          </a:ln>
        </p:spPr>
        <p:txBody>
          <a:bodyPr wrap="square">
            <a:noAutofit/>
          </a:bodyPr>
          <a:lstStyle/>
          <a:p>
            <a:endParaRPr lang="en-US" dirty="0"/>
          </a:p>
        </p:txBody>
      </p:sp>
    </p:spTree>
    <p:extLst>
      <p:ext uri="{BB962C8B-B14F-4D97-AF65-F5344CB8AC3E}">
        <p14:creationId xmlns:p14="http://schemas.microsoft.com/office/powerpoint/2010/main" val="4062123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9" name="Picture Placeholder 48">
            <a:extLst>
              <a:ext uri="{FF2B5EF4-FFF2-40B4-BE49-F238E27FC236}">
                <a16:creationId xmlns:a16="http://schemas.microsoft.com/office/drawing/2014/main" id="{BF344C19-375C-9449-AB67-31D535D72992}"/>
              </a:ext>
            </a:extLst>
          </p:cNvPr>
          <p:cNvSpPr>
            <a:spLocks noGrp="1"/>
          </p:cNvSpPr>
          <p:nvPr>
            <p:ph type="pic" sz="quarter" idx="10"/>
          </p:nvPr>
        </p:nvSpPr>
        <p:spPr>
          <a:xfrm>
            <a:off x="4734593" y="1903518"/>
            <a:ext cx="2125981" cy="2669757"/>
          </a:xfrm>
          <a:custGeom>
            <a:avLst/>
            <a:gdLst>
              <a:gd name="connsiteX0" fmla="*/ 1676808 w 2125981"/>
              <a:gd name="connsiteY0" fmla="*/ 1538398 h 2669757"/>
              <a:gd name="connsiteX1" fmla="*/ 1763099 w 2125981"/>
              <a:gd name="connsiteY1" fmla="*/ 1561285 h 2669757"/>
              <a:gd name="connsiteX2" fmla="*/ 1790006 w 2125981"/>
              <a:gd name="connsiteY2" fmla="*/ 1620667 h 2669757"/>
              <a:gd name="connsiteX3" fmla="*/ 1772068 w 2125981"/>
              <a:gd name="connsiteY3" fmla="*/ 1671699 h 2669757"/>
              <a:gd name="connsiteX4" fmla="*/ 1727531 w 2125981"/>
              <a:gd name="connsiteY4" fmla="*/ 1690565 h 2669757"/>
              <a:gd name="connsiteX5" fmla="*/ 1686706 w 2125981"/>
              <a:gd name="connsiteY5" fmla="*/ 1675101 h 2669757"/>
              <a:gd name="connsiteX6" fmla="*/ 1670623 w 2125981"/>
              <a:gd name="connsiteY6" fmla="*/ 1637987 h 2669757"/>
              <a:gd name="connsiteX7" fmla="*/ 1680829 w 2125981"/>
              <a:gd name="connsiteY7" fmla="*/ 1605203 h 2669757"/>
              <a:gd name="connsiteX8" fmla="*/ 1691036 w 2125981"/>
              <a:gd name="connsiteY8" fmla="*/ 1581698 h 2669757"/>
              <a:gd name="connsiteX9" fmla="*/ 1686396 w 2125981"/>
              <a:gd name="connsiteY9" fmla="*/ 1570563 h 2669757"/>
              <a:gd name="connsiteX10" fmla="*/ 1674334 w 2125981"/>
              <a:gd name="connsiteY10" fmla="*/ 1566233 h 2669757"/>
              <a:gd name="connsiteX11" fmla="*/ 1599488 w 2125981"/>
              <a:gd name="connsiteY11" fmla="*/ 1611389 h 2669757"/>
              <a:gd name="connsiteX12" fmla="*/ 1498043 w 2125981"/>
              <a:gd name="connsiteY12" fmla="*/ 1840259 h 2669757"/>
              <a:gd name="connsiteX13" fmla="*/ 1587735 w 2125981"/>
              <a:gd name="connsiteY13" fmla="*/ 1840259 h 2669757"/>
              <a:gd name="connsiteX14" fmla="*/ 1566085 w 2125981"/>
              <a:gd name="connsiteY14" fmla="*/ 1912631 h 2669757"/>
              <a:gd name="connsiteX15" fmla="*/ 1478867 w 2125981"/>
              <a:gd name="connsiteY15" fmla="*/ 1912631 h 2669757"/>
              <a:gd name="connsiteX16" fmla="*/ 1406495 w 2125981"/>
              <a:gd name="connsiteY16" fmla="*/ 2198409 h 2669757"/>
              <a:gd name="connsiteX17" fmla="*/ 1307524 w 2125981"/>
              <a:gd name="connsiteY17" fmla="*/ 2491610 h 2669757"/>
              <a:gd name="connsiteX18" fmla="*/ 1194636 w 2125981"/>
              <a:gd name="connsiteY18" fmla="*/ 2626148 h 2669757"/>
              <a:gd name="connsiteX19" fmla="*/ 1046488 w 2125981"/>
              <a:gd name="connsiteY19" fmla="*/ 2669757 h 2669757"/>
              <a:gd name="connsiteX20" fmla="*/ 969168 w 2125981"/>
              <a:gd name="connsiteY20" fmla="*/ 2649653 h 2669757"/>
              <a:gd name="connsiteX21" fmla="*/ 944425 w 2125981"/>
              <a:gd name="connsiteY21" fmla="*/ 2602333 h 2669757"/>
              <a:gd name="connsiteX22" fmla="*/ 964838 w 2125981"/>
              <a:gd name="connsiteY22" fmla="*/ 2558415 h 2669757"/>
              <a:gd name="connsiteX23" fmla="*/ 1018653 w 2125981"/>
              <a:gd name="connsiteY23" fmla="*/ 2539858 h 2669757"/>
              <a:gd name="connsiteX24" fmla="*/ 1061334 w 2125981"/>
              <a:gd name="connsiteY24" fmla="*/ 2554085 h 2669757"/>
              <a:gd name="connsiteX25" fmla="*/ 1076180 w 2125981"/>
              <a:gd name="connsiteY25" fmla="*/ 2589962 h 2669757"/>
              <a:gd name="connsiteX26" fmla="*/ 1066902 w 2125981"/>
              <a:gd name="connsiteY26" fmla="*/ 2619344 h 2669757"/>
              <a:gd name="connsiteX27" fmla="*/ 1057623 w 2125981"/>
              <a:gd name="connsiteY27" fmla="*/ 2632024 h 2669757"/>
              <a:gd name="connsiteX28" fmla="*/ 1060716 w 2125981"/>
              <a:gd name="connsiteY28" fmla="*/ 2636354 h 2669757"/>
              <a:gd name="connsiteX29" fmla="*/ 1069376 w 2125981"/>
              <a:gd name="connsiteY29" fmla="*/ 2639447 h 2669757"/>
              <a:gd name="connsiteX30" fmla="*/ 1100923 w 2125981"/>
              <a:gd name="connsiteY30" fmla="*/ 2627694 h 2669757"/>
              <a:gd name="connsiteX31" fmla="*/ 1149790 w 2125981"/>
              <a:gd name="connsiteY31" fmla="*/ 2557178 h 2669757"/>
              <a:gd name="connsiteX32" fmla="*/ 1192471 w 2125981"/>
              <a:gd name="connsiteY32" fmla="*/ 2406866 h 2669757"/>
              <a:gd name="connsiteX33" fmla="*/ 1318658 w 2125981"/>
              <a:gd name="connsiteY33" fmla="*/ 1912631 h 2669757"/>
              <a:gd name="connsiteX34" fmla="*/ 1232677 w 2125981"/>
              <a:gd name="connsiteY34" fmla="*/ 1912631 h 2669757"/>
              <a:gd name="connsiteX35" fmla="*/ 1253090 w 2125981"/>
              <a:gd name="connsiteY35" fmla="*/ 1840259 h 2669757"/>
              <a:gd name="connsiteX36" fmla="*/ 1320514 w 2125981"/>
              <a:gd name="connsiteY36" fmla="*/ 1828506 h 2669757"/>
              <a:gd name="connsiteX37" fmla="*/ 1365051 w 2125981"/>
              <a:gd name="connsiteY37" fmla="*/ 1772835 h 2669757"/>
              <a:gd name="connsiteX38" fmla="*/ 1508558 w 2125981"/>
              <a:gd name="connsiteY38" fmla="*/ 1592832 h 2669757"/>
              <a:gd name="connsiteX39" fmla="*/ 1676808 w 2125981"/>
              <a:gd name="connsiteY39" fmla="*/ 1538398 h 2669757"/>
              <a:gd name="connsiteX40" fmla="*/ 1153478 w 2125981"/>
              <a:gd name="connsiteY40" fmla="*/ 216098 h 2669757"/>
              <a:gd name="connsiteX41" fmla="*/ 1104901 w 2125981"/>
              <a:gd name="connsiteY41" fmla="*/ 217170 h 2669757"/>
              <a:gd name="connsiteX42" fmla="*/ 984885 w 2125981"/>
              <a:gd name="connsiteY42" fmla="*/ 742950 h 2669757"/>
              <a:gd name="connsiteX43" fmla="*/ 876300 w 2125981"/>
              <a:gd name="connsiteY43" fmla="*/ 1272540 h 2669757"/>
              <a:gd name="connsiteX44" fmla="*/ 935355 w 2125981"/>
              <a:gd name="connsiteY44" fmla="*/ 1278255 h 2669757"/>
              <a:gd name="connsiteX45" fmla="*/ 1005840 w 2125981"/>
              <a:gd name="connsiteY45" fmla="*/ 1280160 h 2669757"/>
              <a:gd name="connsiteX46" fmla="*/ 1255396 w 2125981"/>
              <a:gd name="connsiteY46" fmla="*/ 1223010 h 2669757"/>
              <a:gd name="connsiteX47" fmla="*/ 1426846 w 2125981"/>
              <a:gd name="connsiteY47" fmla="*/ 1070610 h 2669757"/>
              <a:gd name="connsiteX48" fmla="*/ 1525906 w 2125981"/>
              <a:gd name="connsiteY48" fmla="*/ 851535 h 2669757"/>
              <a:gd name="connsiteX49" fmla="*/ 1558291 w 2125981"/>
              <a:gd name="connsiteY49" fmla="*/ 594360 h 2669757"/>
              <a:gd name="connsiteX50" fmla="*/ 1524001 w 2125981"/>
              <a:gd name="connsiteY50" fmla="*/ 388620 h 2669757"/>
              <a:gd name="connsiteX51" fmla="*/ 1430656 w 2125981"/>
              <a:gd name="connsiteY51" fmla="*/ 272415 h 2669757"/>
              <a:gd name="connsiteX52" fmla="*/ 1287781 w 2125981"/>
              <a:gd name="connsiteY52" fmla="*/ 222885 h 2669757"/>
              <a:gd name="connsiteX53" fmla="*/ 1153478 w 2125981"/>
              <a:gd name="connsiteY53" fmla="*/ 216098 h 2669757"/>
              <a:gd name="connsiteX54" fmla="*/ 575310 w 2125981"/>
              <a:gd name="connsiteY54" fmla="*/ 0 h 2669757"/>
              <a:gd name="connsiteX55" fmla="*/ 706755 w 2125981"/>
              <a:gd name="connsiteY55" fmla="*/ 13335 h 2669757"/>
              <a:gd name="connsiteX56" fmla="*/ 864870 w 2125981"/>
              <a:gd name="connsiteY56" fmla="*/ 19050 h 2669757"/>
              <a:gd name="connsiteX57" fmla="*/ 1120141 w 2125981"/>
              <a:gd name="connsiteY57" fmla="*/ 9525 h 2669757"/>
              <a:gd name="connsiteX58" fmla="*/ 1398271 w 2125981"/>
              <a:gd name="connsiteY58" fmla="*/ 0 h 2669757"/>
              <a:gd name="connsiteX59" fmla="*/ 1927861 w 2125981"/>
              <a:gd name="connsiteY59" fmla="*/ 150495 h 2669757"/>
              <a:gd name="connsiteX60" fmla="*/ 2125981 w 2125981"/>
              <a:gd name="connsiteY60" fmla="*/ 647700 h 2669757"/>
              <a:gd name="connsiteX61" fmla="*/ 2047876 w 2125981"/>
              <a:gd name="connsiteY61" fmla="*/ 1022985 h 2669757"/>
              <a:gd name="connsiteX62" fmla="*/ 1836421 w 2125981"/>
              <a:gd name="connsiteY62" fmla="*/ 1282065 h 2669757"/>
              <a:gd name="connsiteX63" fmla="*/ 1525906 w 2125981"/>
              <a:gd name="connsiteY63" fmla="*/ 1432560 h 2669757"/>
              <a:gd name="connsiteX64" fmla="*/ 1146811 w 2125981"/>
              <a:gd name="connsiteY64" fmla="*/ 1482090 h 2669757"/>
              <a:gd name="connsiteX65" fmla="*/ 977265 w 2125981"/>
              <a:gd name="connsiteY65" fmla="*/ 1476375 h 2669757"/>
              <a:gd name="connsiteX66" fmla="*/ 842010 w 2125981"/>
              <a:gd name="connsiteY66" fmla="*/ 1463040 h 2669757"/>
              <a:gd name="connsiteX67" fmla="*/ 712470 w 2125981"/>
              <a:gd name="connsiteY67" fmla="*/ 2028825 h 2669757"/>
              <a:gd name="connsiteX68" fmla="*/ 601980 w 2125981"/>
              <a:gd name="connsiteY68" fmla="*/ 2602230 h 2669757"/>
              <a:gd name="connsiteX69" fmla="*/ 451485 w 2125981"/>
              <a:gd name="connsiteY69" fmla="*/ 2594610 h 2669757"/>
              <a:gd name="connsiteX70" fmla="*/ 300990 w 2125981"/>
              <a:gd name="connsiteY70" fmla="*/ 2594610 h 2669757"/>
              <a:gd name="connsiteX71" fmla="*/ 135255 w 2125981"/>
              <a:gd name="connsiteY71" fmla="*/ 2594610 h 2669757"/>
              <a:gd name="connsiteX72" fmla="*/ 0 w 2125981"/>
              <a:gd name="connsiteY72" fmla="*/ 2602230 h 2669757"/>
              <a:gd name="connsiteX73" fmla="*/ 245745 w 2125981"/>
              <a:gd name="connsiteY73" fmla="*/ 1630680 h 2669757"/>
              <a:gd name="connsiteX74" fmla="*/ 461010 w 2125981"/>
              <a:gd name="connsiteY74" fmla="*/ 632460 h 2669757"/>
              <a:gd name="connsiteX75" fmla="*/ 521970 w 2125981"/>
              <a:gd name="connsiteY75" fmla="*/ 316230 h 2669757"/>
              <a:gd name="connsiteX76" fmla="*/ 575310 w 2125981"/>
              <a:gd name="connsiteY76" fmla="*/ 0 h 2669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2125981" h="2669757">
                <a:moveTo>
                  <a:pt x="1676808" y="1538398"/>
                </a:moveTo>
                <a:cubicBezTo>
                  <a:pt x="1716397" y="1538398"/>
                  <a:pt x="1745160" y="1546027"/>
                  <a:pt x="1763099" y="1561285"/>
                </a:cubicBezTo>
                <a:cubicBezTo>
                  <a:pt x="1781037" y="1576543"/>
                  <a:pt x="1790006" y="1596337"/>
                  <a:pt x="1790006" y="1620667"/>
                </a:cubicBezTo>
                <a:cubicBezTo>
                  <a:pt x="1790006" y="1642111"/>
                  <a:pt x="1784027" y="1659122"/>
                  <a:pt x="1772068" y="1671699"/>
                </a:cubicBezTo>
                <a:cubicBezTo>
                  <a:pt x="1760109" y="1684277"/>
                  <a:pt x="1745263" y="1690565"/>
                  <a:pt x="1727531" y="1690565"/>
                </a:cubicBezTo>
                <a:cubicBezTo>
                  <a:pt x="1711036" y="1690565"/>
                  <a:pt x="1697427" y="1685411"/>
                  <a:pt x="1686706" y="1675101"/>
                </a:cubicBezTo>
                <a:cubicBezTo>
                  <a:pt x="1675984" y="1664792"/>
                  <a:pt x="1670623" y="1652420"/>
                  <a:pt x="1670623" y="1637987"/>
                </a:cubicBezTo>
                <a:cubicBezTo>
                  <a:pt x="1670623" y="1627678"/>
                  <a:pt x="1674025" y="1616750"/>
                  <a:pt x="1680829" y="1605203"/>
                </a:cubicBezTo>
                <a:cubicBezTo>
                  <a:pt x="1687633" y="1593657"/>
                  <a:pt x="1691036" y="1585821"/>
                  <a:pt x="1691036" y="1581698"/>
                </a:cubicBezTo>
                <a:cubicBezTo>
                  <a:pt x="1691036" y="1577161"/>
                  <a:pt x="1689489" y="1573450"/>
                  <a:pt x="1686396" y="1570563"/>
                </a:cubicBezTo>
                <a:cubicBezTo>
                  <a:pt x="1683303" y="1567677"/>
                  <a:pt x="1679283" y="1566233"/>
                  <a:pt x="1674334" y="1566233"/>
                </a:cubicBezTo>
                <a:cubicBezTo>
                  <a:pt x="1650004" y="1566233"/>
                  <a:pt x="1625055" y="1581285"/>
                  <a:pt x="1599488" y="1611389"/>
                </a:cubicBezTo>
                <a:cubicBezTo>
                  <a:pt x="1557425" y="1659637"/>
                  <a:pt x="1523610" y="1735927"/>
                  <a:pt x="1498043" y="1840259"/>
                </a:cubicBezTo>
                <a:lnTo>
                  <a:pt x="1587735" y="1840259"/>
                </a:lnTo>
                <a:lnTo>
                  <a:pt x="1566085" y="1912631"/>
                </a:lnTo>
                <a:lnTo>
                  <a:pt x="1478867" y="1912631"/>
                </a:lnTo>
                <a:lnTo>
                  <a:pt x="1406495" y="2198409"/>
                </a:lnTo>
                <a:cubicBezTo>
                  <a:pt x="1372680" y="2333256"/>
                  <a:pt x="1339690" y="2430990"/>
                  <a:pt x="1307524" y="2491610"/>
                </a:cubicBezTo>
                <a:cubicBezTo>
                  <a:pt x="1275359" y="2552229"/>
                  <a:pt x="1237729" y="2597075"/>
                  <a:pt x="1194636" y="2626148"/>
                </a:cubicBezTo>
                <a:cubicBezTo>
                  <a:pt x="1151542" y="2655220"/>
                  <a:pt x="1102160" y="2669757"/>
                  <a:pt x="1046488" y="2669757"/>
                </a:cubicBezTo>
                <a:cubicBezTo>
                  <a:pt x="1011436" y="2669757"/>
                  <a:pt x="985663" y="2663056"/>
                  <a:pt x="969168" y="2649653"/>
                </a:cubicBezTo>
                <a:cubicBezTo>
                  <a:pt x="952672" y="2636251"/>
                  <a:pt x="944425" y="2620478"/>
                  <a:pt x="944425" y="2602333"/>
                </a:cubicBezTo>
                <a:cubicBezTo>
                  <a:pt x="944425" y="2585425"/>
                  <a:pt x="951229" y="2570786"/>
                  <a:pt x="964838" y="2558415"/>
                </a:cubicBezTo>
                <a:cubicBezTo>
                  <a:pt x="978446" y="2546043"/>
                  <a:pt x="996384" y="2539858"/>
                  <a:pt x="1018653" y="2539858"/>
                </a:cubicBezTo>
                <a:cubicBezTo>
                  <a:pt x="1037210" y="2539858"/>
                  <a:pt x="1051437" y="2544600"/>
                  <a:pt x="1061334" y="2554085"/>
                </a:cubicBezTo>
                <a:cubicBezTo>
                  <a:pt x="1071232" y="2563569"/>
                  <a:pt x="1076180" y="2575528"/>
                  <a:pt x="1076180" y="2589962"/>
                </a:cubicBezTo>
                <a:cubicBezTo>
                  <a:pt x="1076180" y="2603158"/>
                  <a:pt x="1073087" y="2612952"/>
                  <a:pt x="1066902" y="2619344"/>
                </a:cubicBezTo>
                <a:cubicBezTo>
                  <a:pt x="1060716" y="2625735"/>
                  <a:pt x="1057623" y="2629962"/>
                  <a:pt x="1057623" y="2632024"/>
                </a:cubicBezTo>
                <a:lnTo>
                  <a:pt x="1060716" y="2636354"/>
                </a:lnTo>
                <a:cubicBezTo>
                  <a:pt x="1063190" y="2638416"/>
                  <a:pt x="1066077" y="2639447"/>
                  <a:pt x="1069376" y="2639447"/>
                </a:cubicBezTo>
                <a:cubicBezTo>
                  <a:pt x="1081747" y="2639447"/>
                  <a:pt x="1092263" y="2635529"/>
                  <a:pt x="1100923" y="2627694"/>
                </a:cubicBezTo>
                <a:cubicBezTo>
                  <a:pt x="1122779" y="2608312"/>
                  <a:pt x="1139068" y="2584807"/>
                  <a:pt x="1149790" y="2557178"/>
                </a:cubicBezTo>
                <a:cubicBezTo>
                  <a:pt x="1157212" y="2538208"/>
                  <a:pt x="1171439" y="2488104"/>
                  <a:pt x="1192471" y="2406866"/>
                </a:cubicBezTo>
                <a:lnTo>
                  <a:pt x="1318658" y="1912631"/>
                </a:lnTo>
                <a:lnTo>
                  <a:pt x="1232677" y="1912631"/>
                </a:lnTo>
                <a:lnTo>
                  <a:pt x="1253090" y="1840259"/>
                </a:lnTo>
                <a:cubicBezTo>
                  <a:pt x="1284019" y="1840671"/>
                  <a:pt x="1306493" y="1836753"/>
                  <a:pt x="1320514" y="1828506"/>
                </a:cubicBezTo>
                <a:cubicBezTo>
                  <a:pt x="1334535" y="1820258"/>
                  <a:pt x="1349380" y="1801701"/>
                  <a:pt x="1365051" y="1772835"/>
                </a:cubicBezTo>
                <a:cubicBezTo>
                  <a:pt x="1410412" y="1689122"/>
                  <a:pt x="1458248" y="1629121"/>
                  <a:pt x="1508558" y="1592832"/>
                </a:cubicBezTo>
                <a:cubicBezTo>
                  <a:pt x="1558868" y="1556543"/>
                  <a:pt x="1614952" y="1538398"/>
                  <a:pt x="1676808" y="1538398"/>
                </a:cubicBezTo>
                <a:close/>
                <a:moveTo>
                  <a:pt x="1153478" y="216098"/>
                </a:moveTo>
                <a:cubicBezTo>
                  <a:pt x="1137603" y="216178"/>
                  <a:pt x="1121411" y="216535"/>
                  <a:pt x="1104901" y="217170"/>
                </a:cubicBezTo>
                <a:cubicBezTo>
                  <a:pt x="1061721" y="392430"/>
                  <a:pt x="1021715" y="567690"/>
                  <a:pt x="984885" y="742950"/>
                </a:cubicBezTo>
                <a:cubicBezTo>
                  <a:pt x="948055" y="918210"/>
                  <a:pt x="911860" y="1094740"/>
                  <a:pt x="876300" y="1272540"/>
                </a:cubicBezTo>
                <a:cubicBezTo>
                  <a:pt x="896620" y="1275080"/>
                  <a:pt x="916305" y="1276985"/>
                  <a:pt x="935355" y="1278255"/>
                </a:cubicBezTo>
                <a:cubicBezTo>
                  <a:pt x="954405" y="1279525"/>
                  <a:pt x="977900" y="1280160"/>
                  <a:pt x="1005840" y="1280160"/>
                </a:cubicBezTo>
                <a:cubicBezTo>
                  <a:pt x="1102361" y="1280160"/>
                  <a:pt x="1185546" y="1261110"/>
                  <a:pt x="1255396" y="1223010"/>
                </a:cubicBezTo>
                <a:cubicBezTo>
                  <a:pt x="1325246" y="1184910"/>
                  <a:pt x="1382396" y="1134110"/>
                  <a:pt x="1426846" y="1070610"/>
                </a:cubicBezTo>
                <a:cubicBezTo>
                  <a:pt x="1471296" y="1007110"/>
                  <a:pt x="1504316" y="934085"/>
                  <a:pt x="1525906" y="851535"/>
                </a:cubicBezTo>
                <a:cubicBezTo>
                  <a:pt x="1547496" y="768985"/>
                  <a:pt x="1558291" y="683260"/>
                  <a:pt x="1558291" y="594360"/>
                </a:cubicBezTo>
                <a:cubicBezTo>
                  <a:pt x="1558291" y="508000"/>
                  <a:pt x="1546861" y="439420"/>
                  <a:pt x="1524001" y="388620"/>
                </a:cubicBezTo>
                <a:cubicBezTo>
                  <a:pt x="1501141" y="337820"/>
                  <a:pt x="1470026" y="299085"/>
                  <a:pt x="1430656" y="272415"/>
                </a:cubicBezTo>
                <a:cubicBezTo>
                  <a:pt x="1391286" y="245745"/>
                  <a:pt x="1343661" y="229235"/>
                  <a:pt x="1287781" y="222885"/>
                </a:cubicBezTo>
                <a:cubicBezTo>
                  <a:pt x="1245871" y="218122"/>
                  <a:pt x="1201103" y="215860"/>
                  <a:pt x="1153478" y="216098"/>
                </a:cubicBezTo>
                <a:close/>
                <a:moveTo>
                  <a:pt x="575310" y="0"/>
                </a:moveTo>
                <a:cubicBezTo>
                  <a:pt x="615950" y="5080"/>
                  <a:pt x="659765" y="9525"/>
                  <a:pt x="706755" y="13335"/>
                </a:cubicBezTo>
                <a:cubicBezTo>
                  <a:pt x="753745" y="17145"/>
                  <a:pt x="806450" y="19050"/>
                  <a:pt x="864870" y="19050"/>
                </a:cubicBezTo>
                <a:cubicBezTo>
                  <a:pt x="946150" y="19050"/>
                  <a:pt x="1031240" y="15875"/>
                  <a:pt x="1120141" y="9525"/>
                </a:cubicBezTo>
                <a:cubicBezTo>
                  <a:pt x="1209041" y="3175"/>
                  <a:pt x="1301751" y="0"/>
                  <a:pt x="1398271" y="0"/>
                </a:cubicBezTo>
                <a:cubicBezTo>
                  <a:pt x="1619251" y="0"/>
                  <a:pt x="1795781" y="50165"/>
                  <a:pt x="1927861" y="150495"/>
                </a:cubicBezTo>
                <a:cubicBezTo>
                  <a:pt x="2059941" y="250825"/>
                  <a:pt x="2125981" y="416560"/>
                  <a:pt x="2125981" y="647700"/>
                </a:cubicBezTo>
                <a:cubicBezTo>
                  <a:pt x="2125981" y="792480"/>
                  <a:pt x="2099946" y="917575"/>
                  <a:pt x="2047876" y="1022985"/>
                </a:cubicBezTo>
                <a:cubicBezTo>
                  <a:pt x="1995806" y="1128395"/>
                  <a:pt x="1925321" y="1214755"/>
                  <a:pt x="1836421" y="1282065"/>
                </a:cubicBezTo>
                <a:cubicBezTo>
                  <a:pt x="1747521" y="1349375"/>
                  <a:pt x="1644016" y="1399540"/>
                  <a:pt x="1525906" y="1432560"/>
                </a:cubicBezTo>
                <a:cubicBezTo>
                  <a:pt x="1407796" y="1465580"/>
                  <a:pt x="1281431" y="1482090"/>
                  <a:pt x="1146811" y="1482090"/>
                </a:cubicBezTo>
                <a:cubicBezTo>
                  <a:pt x="1085851" y="1482090"/>
                  <a:pt x="1029335" y="1480185"/>
                  <a:pt x="977265" y="1476375"/>
                </a:cubicBezTo>
                <a:cubicBezTo>
                  <a:pt x="925195" y="1472565"/>
                  <a:pt x="880110" y="1468120"/>
                  <a:pt x="842010" y="1463040"/>
                </a:cubicBezTo>
                <a:cubicBezTo>
                  <a:pt x="796290" y="1645920"/>
                  <a:pt x="753110" y="1834515"/>
                  <a:pt x="712470" y="2028825"/>
                </a:cubicBezTo>
                <a:cubicBezTo>
                  <a:pt x="671830" y="2223135"/>
                  <a:pt x="635000" y="2414270"/>
                  <a:pt x="601980" y="2602230"/>
                </a:cubicBezTo>
                <a:cubicBezTo>
                  <a:pt x="551180" y="2597150"/>
                  <a:pt x="501015" y="2594610"/>
                  <a:pt x="451485" y="2594610"/>
                </a:cubicBezTo>
                <a:cubicBezTo>
                  <a:pt x="401955" y="2594610"/>
                  <a:pt x="351790" y="2594610"/>
                  <a:pt x="300990" y="2594610"/>
                </a:cubicBezTo>
                <a:cubicBezTo>
                  <a:pt x="237490" y="2594610"/>
                  <a:pt x="182245" y="2594610"/>
                  <a:pt x="135255" y="2594610"/>
                </a:cubicBezTo>
                <a:cubicBezTo>
                  <a:pt x="88265" y="2594610"/>
                  <a:pt x="43180" y="2597150"/>
                  <a:pt x="0" y="2602230"/>
                </a:cubicBezTo>
                <a:cubicBezTo>
                  <a:pt x="86360" y="2282190"/>
                  <a:pt x="168275" y="1958340"/>
                  <a:pt x="245745" y="1630680"/>
                </a:cubicBezTo>
                <a:cubicBezTo>
                  <a:pt x="323215" y="1303020"/>
                  <a:pt x="394970" y="970280"/>
                  <a:pt x="461010" y="632460"/>
                </a:cubicBezTo>
                <a:cubicBezTo>
                  <a:pt x="481330" y="525780"/>
                  <a:pt x="501650" y="420370"/>
                  <a:pt x="521970" y="316230"/>
                </a:cubicBezTo>
                <a:cubicBezTo>
                  <a:pt x="542290" y="212090"/>
                  <a:pt x="560070" y="106680"/>
                  <a:pt x="575310" y="0"/>
                </a:cubicBezTo>
                <a:close/>
              </a:path>
            </a:pathLst>
          </a:custGeom>
        </p:spPr>
        <p:txBody>
          <a:bodyPr wrap="square">
            <a:noAutofit/>
          </a:bodyPr>
          <a:lstStyle/>
          <a:p>
            <a:endParaRPr lang="en-US"/>
          </a:p>
        </p:txBody>
      </p:sp>
    </p:spTree>
    <p:extLst>
      <p:ext uri="{BB962C8B-B14F-4D97-AF65-F5344CB8AC3E}">
        <p14:creationId xmlns:p14="http://schemas.microsoft.com/office/powerpoint/2010/main" val="6315298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E5113-98EB-F848-96BE-5F34DC25EFF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C352B30-86C2-DF4E-9097-5D7189177F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827B5E-3EE2-674C-AE5E-1F5395EF8757}"/>
              </a:ext>
            </a:extLst>
          </p:cNvPr>
          <p:cNvSpPr>
            <a:spLocks noGrp="1"/>
          </p:cNvSpPr>
          <p:nvPr>
            <p:ph type="dt" sz="half" idx="10"/>
          </p:nvPr>
        </p:nvSpPr>
        <p:spPr/>
        <p:txBody>
          <a:bodyPr/>
          <a:lstStyle/>
          <a:p>
            <a:fld id="{471E68ED-8516-9D4A-8F5F-CA106E46B795}" type="datetimeFigureOut">
              <a:rPr lang="en-US" smtClean="0"/>
              <a:t>8/18/23</a:t>
            </a:fld>
            <a:endParaRPr lang="en-US"/>
          </a:p>
        </p:txBody>
      </p:sp>
      <p:sp>
        <p:nvSpPr>
          <p:cNvPr id="5" name="Footer Placeholder 4">
            <a:extLst>
              <a:ext uri="{FF2B5EF4-FFF2-40B4-BE49-F238E27FC236}">
                <a16:creationId xmlns:a16="http://schemas.microsoft.com/office/drawing/2014/main" id="{419A8D61-6E2C-9C48-A536-A3BA8F8EC2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BBEE69-D92E-7D4B-86F5-A7B6B3F0F82C}"/>
              </a:ext>
            </a:extLst>
          </p:cNvPr>
          <p:cNvSpPr>
            <a:spLocks noGrp="1"/>
          </p:cNvSpPr>
          <p:nvPr>
            <p:ph type="sldNum" sz="quarter" idx="12"/>
          </p:nvPr>
        </p:nvSpPr>
        <p:spPr/>
        <p:txBody>
          <a:bodyPr/>
          <a:lstStyle/>
          <a:p>
            <a:fld id="{A30C41A2-6787-E540-8A3D-584A090486C2}" type="slidenum">
              <a:rPr lang="en-US" smtClean="0"/>
              <a:t>‹#›</a:t>
            </a:fld>
            <a:endParaRPr lang="en-US"/>
          </a:p>
        </p:txBody>
      </p:sp>
    </p:spTree>
    <p:extLst>
      <p:ext uri="{BB962C8B-B14F-4D97-AF65-F5344CB8AC3E}">
        <p14:creationId xmlns:p14="http://schemas.microsoft.com/office/powerpoint/2010/main" val="9648527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52FEE-6506-8D42-AF29-7CA6A3D3524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AE0D9D-08F0-0B41-87A1-A55F9F528A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3A2B010-EA7F-BB4E-AD64-7ADA9B40D6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E031AA3-63FF-8E48-8C82-62DB9D8EE731}"/>
              </a:ext>
            </a:extLst>
          </p:cNvPr>
          <p:cNvSpPr>
            <a:spLocks noGrp="1"/>
          </p:cNvSpPr>
          <p:nvPr>
            <p:ph type="dt" sz="half" idx="10"/>
          </p:nvPr>
        </p:nvSpPr>
        <p:spPr/>
        <p:txBody>
          <a:bodyPr/>
          <a:lstStyle/>
          <a:p>
            <a:fld id="{471E68ED-8516-9D4A-8F5F-CA106E46B795}" type="datetimeFigureOut">
              <a:rPr lang="en-US" smtClean="0"/>
              <a:t>8/18/23</a:t>
            </a:fld>
            <a:endParaRPr lang="en-US"/>
          </a:p>
        </p:txBody>
      </p:sp>
      <p:sp>
        <p:nvSpPr>
          <p:cNvPr id="6" name="Footer Placeholder 5">
            <a:extLst>
              <a:ext uri="{FF2B5EF4-FFF2-40B4-BE49-F238E27FC236}">
                <a16:creationId xmlns:a16="http://schemas.microsoft.com/office/drawing/2014/main" id="{A02FBE24-2298-0544-A326-C7E384386B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616E50-1A19-E84C-ADD5-E6F4A4705FA2}"/>
              </a:ext>
            </a:extLst>
          </p:cNvPr>
          <p:cNvSpPr>
            <a:spLocks noGrp="1"/>
          </p:cNvSpPr>
          <p:nvPr>
            <p:ph type="sldNum" sz="quarter" idx="12"/>
          </p:nvPr>
        </p:nvSpPr>
        <p:spPr/>
        <p:txBody>
          <a:bodyPr/>
          <a:lstStyle/>
          <a:p>
            <a:fld id="{A30C41A2-6787-E540-8A3D-584A090486C2}" type="slidenum">
              <a:rPr lang="en-US" smtClean="0"/>
              <a:t>‹#›</a:t>
            </a:fld>
            <a:endParaRPr lang="en-US"/>
          </a:p>
        </p:txBody>
      </p:sp>
    </p:spTree>
    <p:extLst>
      <p:ext uri="{BB962C8B-B14F-4D97-AF65-F5344CB8AC3E}">
        <p14:creationId xmlns:p14="http://schemas.microsoft.com/office/powerpoint/2010/main" val="787699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53C09-6B0A-3F41-80B7-FE305A3ABA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7AF4A1-55AC-9C4E-BA5E-B7A6BB219D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1AA4F0C-BC23-3A4A-8614-0882BF65DE1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8E8ED80-8325-524C-B7EE-16796D864F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BCAEA8-0D5B-6749-B6A0-05A11A588A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46EAFCA-77CA-CC42-9A0E-0DA35C048939}"/>
              </a:ext>
            </a:extLst>
          </p:cNvPr>
          <p:cNvSpPr>
            <a:spLocks noGrp="1"/>
          </p:cNvSpPr>
          <p:nvPr>
            <p:ph type="dt" sz="half" idx="10"/>
          </p:nvPr>
        </p:nvSpPr>
        <p:spPr/>
        <p:txBody>
          <a:bodyPr/>
          <a:lstStyle/>
          <a:p>
            <a:fld id="{471E68ED-8516-9D4A-8F5F-CA106E46B795}" type="datetimeFigureOut">
              <a:rPr lang="en-US" smtClean="0"/>
              <a:t>8/18/23</a:t>
            </a:fld>
            <a:endParaRPr lang="en-US"/>
          </a:p>
        </p:txBody>
      </p:sp>
      <p:sp>
        <p:nvSpPr>
          <p:cNvPr id="8" name="Footer Placeholder 7">
            <a:extLst>
              <a:ext uri="{FF2B5EF4-FFF2-40B4-BE49-F238E27FC236}">
                <a16:creationId xmlns:a16="http://schemas.microsoft.com/office/drawing/2014/main" id="{2B671641-EE9D-C44B-819F-3130D35B8B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59C4C6-51F4-7141-8634-F9ED6F422A77}"/>
              </a:ext>
            </a:extLst>
          </p:cNvPr>
          <p:cNvSpPr>
            <a:spLocks noGrp="1"/>
          </p:cNvSpPr>
          <p:nvPr>
            <p:ph type="sldNum" sz="quarter" idx="12"/>
          </p:nvPr>
        </p:nvSpPr>
        <p:spPr/>
        <p:txBody>
          <a:bodyPr/>
          <a:lstStyle/>
          <a:p>
            <a:fld id="{A30C41A2-6787-E540-8A3D-584A090486C2}" type="slidenum">
              <a:rPr lang="en-US" smtClean="0"/>
              <a:t>‹#›</a:t>
            </a:fld>
            <a:endParaRPr lang="en-US"/>
          </a:p>
        </p:txBody>
      </p:sp>
    </p:spTree>
    <p:extLst>
      <p:ext uri="{BB962C8B-B14F-4D97-AF65-F5344CB8AC3E}">
        <p14:creationId xmlns:p14="http://schemas.microsoft.com/office/powerpoint/2010/main" val="3530412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Sty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48B96E61-57BA-F849-850E-B2637AA8DE17}"/>
              </a:ext>
            </a:extLst>
          </p:cNvPr>
          <p:cNvSpPr>
            <a:spLocks noGrp="1"/>
          </p:cNvSpPr>
          <p:nvPr>
            <p:ph type="pic" sz="quarter" idx="10"/>
          </p:nvPr>
        </p:nvSpPr>
        <p:spPr>
          <a:xfrm>
            <a:off x="3895106" y="961901"/>
            <a:ext cx="4583876" cy="5486400"/>
          </a:xfrm>
          <a:custGeom>
            <a:avLst/>
            <a:gdLst>
              <a:gd name="connsiteX0" fmla="*/ 763995 w 4583876"/>
              <a:gd name="connsiteY0" fmla="*/ 0 h 5486400"/>
              <a:gd name="connsiteX1" fmla="*/ 4583876 w 4583876"/>
              <a:gd name="connsiteY1" fmla="*/ 0 h 5486400"/>
              <a:gd name="connsiteX2" fmla="*/ 4583876 w 4583876"/>
              <a:gd name="connsiteY2" fmla="*/ 4722405 h 5486400"/>
              <a:gd name="connsiteX3" fmla="*/ 3819881 w 4583876"/>
              <a:gd name="connsiteY3" fmla="*/ 5486400 h 5486400"/>
              <a:gd name="connsiteX4" fmla="*/ 0 w 4583876"/>
              <a:gd name="connsiteY4" fmla="*/ 5486400 h 5486400"/>
              <a:gd name="connsiteX5" fmla="*/ 0 w 4583876"/>
              <a:gd name="connsiteY5" fmla="*/ 763995 h 5486400"/>
              <a:gd name="connsiteX6" fmla="*/ 763995 w 4583876"/>
              <a:gd name="connsiteY6" fmla="*/ 0 h 548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83876" h="5486400">
                <a:moveTo>
                  <a:pt x="763995" y="0"/>
                </a:moveTo>
                <a:lnTo>
                  <a:pt x="4583876" y="0"/>
                </a:lnTo>
                <a:lnTo>
                  <a:pt x="4583876" y="4722405"/>
                </a:lnTo>
                <a:cubicBezTo>
                  <a:pt x="4583876" y="5144348"/>
                  <a:pt x="4241824" y="5486400"/>
                  <a:pt x="3819881" y="5486400"/>
                </a:cubicBezTo>
                <a:lnTo>
                  <a:pt x="0" y="5486400"/>
                </a:lnTo>
                <a:lnTo>
                  <a:pt x="0" y="763995"/>
                </a:lnTo>
                <a:cubicBezTo>
                  <a:pt x="0" y="342052"/>
                  <a:pt x="342052" y="0"/>
                  <a:pt x="763995"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309534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02033-7802-F14B-8821-A4B103328E2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238A6CA-67FC-594C-BD67-4A59F1C2F661}"/>
              </a:ext>
            </a:extLst>
          </p:cNvPr>
          <p:cNvSpPr>
            <a:spLocks noGrp="1"/>
          </p:cNvSpPr>
          <p:nvPr>
            <p:ph type="dt" sz="half" idx="10"/>
          </p:nvPr>
        </p:nvSpPr>
        <p:spPr/>
        <p:txBody>
          <a:bodyPr/>
          <a:lstStyle/>
          <a:p>
            <a:fld id="{471E68ED-8516-9D4A-8F5F-CA106E46B795}" type="datetimeFigureOut">
              <a:rPr lang="en-US" smtClean="0"/>
              <a:t>8/18/23</a:t>
            </a:fld>
            <a:endParaRPr lang="en-US"/>
          </a:p>
        </p:txBody>
      </p:sp>
      <p:sp>
        <p:nvSpPr>
          <p:cNvPr id="4" name="Footer Placeholder 3">
            <a:extLst>
              <a:ext uri="{FF2B5EF4-FFF2-40B4-BE49-F238E27FC236}">
                <a16:creationId xmlns:a16="http://schemas.microsoft.com/office/drawing/2014/main" id="{8FA157D4-684F-F744-982A-F8D6DAF22C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FC0F136-84D6-FF44-89B2-51F712BD6EC3}"/>
              </a:ext>
            </a:extLst>
          </p:cNvPr>
          <p:cNvSpPr>
            <a:spLocks noGrp="1"/>
          </p:cNvSpPr>
          <p:nvPr>
            <p:ph type="sldNum" sz="quarter" idx="12"/>
          </p:nvPr>
        </p:nvSpPr>
        <p:spPr/>
        <p:txBody>
          <a:bodyPr/>
          <a:lstStyle/>
          <a:p>
            <a:fld id="{A30C41A2-6787-E540-8A3D-584A090486C2}" type="slidenum">
              <a:rPr lang="en-US" smtClean="0"/>
              <a:t>‹#›</a:t>
            </a:fld>
            <a:endParaRPr lang="en-US"/>
          </a:p>
        </p:txBody>
      </p:sp>
    </p:spTree>
    <p:extLst>
      <p:ext uri="{BB962C8B-B14F-4D97-AF65-F5344CB8AC3E}">
        <p14:creationId xmlns:p14="http://schemas.microsoft.com/office/powerpoint/2010/main" val="14116413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84F02E-CF60-0841-B0E7-7062D344C2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F77B557-2F7F-DA4A-9553-7F330D6AF5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29B67A-5580-AB48-948F-406E0902AB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1E68ED-8516-9D4A-8F5F-CA106E46B795}" type="datetimeFigureOut">
              <a:rPr lang="en-US" smtClean="0"/>
              <a:t>8/18/23</a:t>
            </a:fld>
            <a:endParaRPr lang="en-US"/>
          </a:p>
        </p:txBody>
      </p:sp>
      <p:sp>
        <p:nvSpPr>
          <p:cNvPr id="5" name="Footer Placeholder 4">
            <a:extLst>
              <a:ext uri="{FF2B5EF4-FFF2-40B4-BE49-F238E27FC236}">
                <a16:creationId xmlns:a16="http://schemas.microsoft.com/office/drawing/2014/main" id="{4C57E90A-2389-FE45-8994-B5D7166FFD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FBE8B4E-664C-0E47-AC87-6DA4188910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0C41A2-6787-E540-8A3D-584A090486C2}" type="slidenum">
              <a:rPr lang="en-US" smtClean="0"/>
              <a:t>‹#›</a:t>
            </a:fld>
            <a:endParaRPr lang="en-US"/>
          </a:p>
        </p:txBody>
      </p:sp>
    </p:spTree>
    <p:extLst>
      <p:ext uri="{BB962C8B-B14F-4D97-AF65-F5344CB8AC3E}">
        <p14:creationId xmlns:p14="http://schemas.microsoft.com/office/powerpoint/2010/main" val="6309721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3" r:id="rId4"/>
    <p:sldLayoutId id="2147483651" r:id="rId5"/>
    <p:sldLayoutId id="2147483652" r:id="rId6"/>
    <p:sldLayoutId id="2147483653" r:id="rId7"/>
    <p:sldLayoutId id="2147483661" r:id="rId8"/>
    <p:sldLayoutId id="2147483654" r:id="rId9"/>
    <p:sldLayoutId id="2147483662" r:id="rId10"/>
    <p:sldLayoutId id="2147483655" r:id="rId11"/>
    <p:sldLayoutId id="2147483656" r:id="rId12"/>
    <p:sldLayoutId id="2147483657" r:id="rId13"/>
    <p:sldLayoutId id="2147483658" r:id="rId14"/>
    <p:sldLayoutId id="2147483659"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0.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0.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hyperlink" Target="https://dacxichain.com/blogs/the-future-of-equity-crowdfunding-decentralized-blockchain-and-ai/" TargetMode="Externa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F009C97-2F0A-1443-9514-A1635307FC6C}"/>
              </a:ext>
            </a:extLst>
          </p:cNvPr>
          <p:cNvPicPr>
            <a:picLocks noChangeAspect="1"/>
          </p:cNvPicPr>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08723595"/>
      </p:ext>
    </p:extLst>
  </p:cSld>
  <p:clrMapOvr>
    <a:masterClrMapping/>
  </p:clrMapOvr>
  <mc:AlternateContent xmlns:mc="http://schemas.openxmlformats.org/markup-compatibility/2006" xmlns:p14="http://schemas.microsoft.com/office/powerpoint/2010/main">
    <mc:Choice Requires="p14">
      <p:transition spd="slow" p14:dur="2000" advTm="2591"/>
    </mc:Choice>
    <mc:Fallback xmlns="">
      <p:transition spd="slow" advTm="2591"/>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370B8DF-BF5E-6A45-B390-EF2B64CAFA53}"/>
              </a:ext>
            </a:extLst>
          </p:cNvPr>
          <p:cNvSpPr/>
          <p:nvPr/>
        </p:nvSpPr>
        <p:spPr>
          <a:xfrm>
            <a:off x="0" y="0"/>
            <a:ext cx="3703320" cy="6858000"/>
          </a:xfrm>
          <a:prstGeom prst="rect">
            <a:avLst/>
          </a:prstGeom>
          <a:gradFill flip="none" rotWithShape="1">
            <a:gsLst>
              <a:gs pos="26000">
                <a:schemeClr val="tx1">
                  <a:lumMod val="93000"/>
                  <a:lumOff val="7000"/>
                </a:schemeClr>
              </a:gs>
              <a:gs pos="100000">
                <a:schemeClr val="tx1">
                  <a:lumMod val="83000"/>
                  <a:lumOff val="17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spc="300" dirty="0">
                <a:latin typeface="Copperplate" panose="02000504000000020004" pitchFamily="2" charset="77"/>
                <a:ea typeface="Verdana" panose="020B0604030504040204" pitchFamily="34" charset="0"/>
                <a:cs typeface="Verdana" panose="020B0604030504040204" pitchFamily="34" charset="0"/>
              </a:rPr>
              <a:t>Introduction</a:t>
            </a:r>
            <a:endParaRPr lang="en-US" sz="3500" spc="300" dirty="0">
              <a:latin typeface="Copperplate" panose="02000504000000020004" pitchFamily="2" charset="77"/>
              <a:ea typeface="Verdana" panose="020B0604030504040204" pitchFamily="34" charset="0"/>
              <a:cs typeface="Verdana" panose="020B0604030504040204" pitchFamily="34" charset="0"/>
            </a:endParaRPr>
          </a:p>
        </p:txBody>
      </p:sp>
      <p:sp>
        <p:nvSpPr>
          <p:cNvPr id="13" name="Donut 12">
            <a:extLst>
              <a:ext uri="{FF2B5EF4-FFF2-40B4-BE49-F238E27FC236}">
                <a16:creationId xmlns:a16="http://schemas.microsoft.com/office/drawing/2014/main" id="{D0E05121-AFE4-4F4C-BD85-9D85CD53706A}"/>
              </a:ext>
            </a:extLst>
          </p:cNvPr>
          <p:cNvSpPr/>
          <p:nvPr/>
        </p:nvSpPr>
        <p:spPr>
          <a:xfrm rot="5400000">
            <a:off x="0" y="0"/>
            <a:ext cx="2026920" cy="2026920"/>
          </a:xfrm>
          <a:prstGeom prst="donut">
            <a:avLst>
              <a:gd name="adj" fmla="val 7700"/>
            </a:avLst>
          </a:prstGeom>
          <a:gradFill>
            <a:gsLst>
              <a:gs pos="26000">
                <a:schemeClr val="tx1">
                  <a:lumMod val="93000"/>
                  <a:lumOff val="7000"/>
                </a:schemeClr>
              </a:gs>
              <a:gs pos="100000">
                <a:schemeClr val="tx1">
                  <a:lumMod val="83000"/>
                  <a:lumOff val="17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Donut 13">
            <a:extLst>
              <a:ext uri="{FF2B5EF4-FFF2-40B4-BE49-F238E27FC236}">
                <a16:creationId xmlns:a16="http://schemas.microsoft.com/office/drawing/2014/main" id="{DD4FA46B-53FD-0F4A-9DAB-F80B37DAD617}"/>
              </a:ext>
            </a:extLst>
          </p:cNvPr>
          <p:cNvSpPr/>
          <p:nvPr/>
        </p:nvSpPr>
        <p:spPr>
          <a:xfrm rot="16200000">
            <a:off x="1676400" y="4831081"/>
            <a:ext cx="2026920" cy="2026920"/>
          </a:xfrm>
          <a:prstGeom prst="donut">
            <a:avLst>
              <a:gd name="adj" fmla="val 7700"/>
            </a:avLst>
          </a:prstGeom>
          <a:gradFill>
            <a:gsLst>
              <a:gs pos="26000">
                <a:schemeClr val="tx1">
                  <a:lumMod val="93000"/>
                  <a:lumOff val="7000"/>
                  <a:alpha val="40000"/>
                </a:schemeClr>
              </a:gs>
              <a:gs pos="100000">
                <a:schemeClr val="tx1">
                  <a:lumMod val="83000"/>
                  <a:lumOff val="17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extBox 1">
            <a:extLst>
              <a:ext uri="{FF2B5EF4-FFF2-40B4-BE49-F238E27FC236}">
                <a16:creationId xmlns:a16="http://schemas.microsoft.com/office/drawing/2014/main" id="{9CBE18DC-4893-4848-A62C-6B41D1CB1161}"/>
              </a:ext>
            </a:extLst>
          </p:cNvPr>
          <p:cNvSpPr txBox="1"/>
          <p:nvPr/>
        </p:nvSpPr>
        <p:spPr>
          <a:xfrm>
            <a:off x="5070762" y="795647"/>
            <a:ext cx="6662057" cy="5355312"/>
          </a:xfrm>
          <a:prstGeom prst="rect">
            <a:avLst/>
          </a:prstGeom>
          <a:noFill/>
        </p:spPr>
        <p:txBody>
          <a:bodyPr wrap="square" rtlCol="0">
            <a:spAutoFit/>
          </a:bodyPr>
          <a:lstStyle/>
          <a:p>
            <a:r>
              <a:rPr lang="en-CA" b="1" dirty="0">
                <a:latin typeface="Verdana" panose="020B0604030504040204" pitchFamily="34" charset="0"/>
                <a:ea typeface="Verdana" panose="020B0604030504040204" pitchFamily="34" charset="0"/>
                <a:cs typeface="Verdana" panose="020B0604030504040204" pitchFamily="34" charset="0"/>
              </a:rPr>
              <a:t>Crowdfunding</a:t>
            </a:r>
            <a:r>
              <a:rPr lang="en-CA" dirty="0">
                <a:latin typeface="Verdana" panose="020B0604030504040204" pitchFamily="34" charset="0"/>
                <a:ea typeface="Verdana" panose="020B0604030504040204" pitchFamily="34" charset="0"/>
                <a:cs typeface="Verdana" panose="020B0604030504040204" pitchFamily="34" charset="0"/>
              </a:rPr>
              <a:t> is the act of sourcing donations from a variety of donors for a specific purpose — such as providing humanitarian aid to developing nations or helping a non-governmental organization (NGO) triage a disaster stricken region. </a:t>
            </a:r>
          </a:p>
          <a:p>
            <a:endParaRPr lang="en-CA" dirty="0">
              <a:latin typeface="Verdana" panose="020B0604030504040204" pitchFamily="34" charset="0"/>
              <a:ea typeface="Verdana" panose="020B0604030504040204" pitchFamily="34" charset="0"/>
              <a:cs typeface="Verdana" panose="020B0604030504040204" pitchFamily="34" charset="0"/>
            </a:endParaRPr>
          </a:p>
          <a:p>
            <a:br>
              <a:rPr lang="en-CA" dirty="0">
                <a:latin typeface="Verdana" panose="020B0604030504040204" pitchFamily="34" charset="0"/>
                <a:ea typeface="Verdana" panose="020B0604030504040204" pitchFamily="34" charset="0"/>
                <a:cs typeface="Verdana" panose="020B0604030504040204" pitchFamily="34" charset="0"/>
              </a:rPr>
            </a:br>
            <a:r>
              <a:rPr lang="en-CA" dirty="0">
                <a:latin typeface="Verdana" panose="020B0604030504040204" pitchFamily="34" charset="0"/>
                <a:ea typeface="Verdana" panose="020B0604030504040204" pitchFamily="34" charset="0"/>
                <a:cs typeface="Verdana" panose="020B0604030504040204" pitchFamily="34" charset="0"/>
              </a:rPr>
              <a:t>From a </a:t>
            </a:r>
            <a:r>
              <a:rPr lang="en-CA" b="1" dirty="0">
                <a:latin typeface="Verdana" panose="020B0604030504040204" pitchFamily="34" charset="0"/>
                <a:ea typeface="Verdana" panose="020B0604030504040204" pitchFamily="34" charset="0"/>
                <a:cs typeface="Verdana" panose="020B0604030504040204" pitchFamily="34" charset="0"/>
              </a:rPr>
              <a:t>blockchain</a:t>
            </a:r>
            <a:r>
              <a:rPr lang="en-CA" dirty="0">
                <a:latin typeface="Verdana" panose="020B0604030504040204" pitchFamily="34" charset="0"/>
                <a:ea typeface="Verdana" panose="020B0604030504040204" pitchFamily="34" charset="0"/>
                <a:cs typeface="Verdana" panose="020B0604030504040204" pitchFamily="34" charset="0"/>
              </a:rPr>
              <a:t> industry perspective, crowdfunding might be seen as a natural progression as the crypto space expands. Crypto is still relatively new as an asset class, yet we have witnessed considerable progress over the last several years in terms of adoption and user growth.</a:t>
            </a:r>
          </a:p>
          <a:p>
            <a:br>
              <a:rPr lang="en-CA" dirty="0">
                <a:latin typeface="Verdana" panose="020B0604030504040204" pitchFamily="34" charset="0"/>
                <a:ea typeface="Verdana" panose="020B0604030504040204" pitchFamily="34" charset="0"/>
                <a:cs typeface="Verdana" panose="020B0604030504040204" pitchFamily="34" charset="0"/>
              </a:rPr>
            </a:br>
            <a:endParaRPr lang="en-CA" dirty="0">
              <a:latin typeface="Verdana" panose="020B0604030504040204" pitchFamily="34" charset="0"/>
              <a:ea typeface="Verdana" panose="020B0604030504040204" pitchFamily="34" charset="0"/>
              <a:cs typeface="Verdana" panose="020B0604030504040204" pitchFamily="34" charset="0"/>
            </a:endParaRPr>
          </a:p>
          <a:p>
            <a:r>
              <a:rPr lang="en-CA" dirty="0">
                <a:latin typeface="Verdana" panose="020B0604030504040204" pitchFamily="34" charset="0"/>
                <a:ea typeface="Verdana" panose="020B0604030504040204" pitchFamily="34" charset="0"/>
                <a:cs typeface="Verdana" panose="020B0604030504040204" pitchFamily="34" charset="0"/>
              </a:rPr>
              <a:t>With this continued growth, decentralized crowdfunding platforms are becoming more commonplace.</a:t>
            </a:r>
            <a:br>
              <a:rPr lang="en-CA" dirty="0">
                <a:latin typeface="Verdana" panose="020B0604030504040204" pitchFamily="34" charset="0"/>
                <a:ea typeface="Verdana" panose="020B0604030504040204" pitchFamily="34" charset="0"/>
                <a:cs typeface="Verdana" panose="020B0604030504040204" pitchFamily="34" charset="0"/>
              </a:rPr>
            </a:br>
            <a:br>
              <a:rPr lang="en-CA" dirty="0">
                <a:latin typeface="Verdana" panose="020B0604030504040204" pitchFamily="34" charset="0"/>
                <a:ea typeface="Verdana" panose="020B0604030504040204" pitchFamily="34" charset="0"/>
                <a:cs typeface="Verdana" panose="020B0604030504040204" pitchFamily="34" charset="0"/>
              </a:rPr>
            </a:br>
            <a:endParaRPr lang="en-US" dirty="0">
              <a:latin typeface="Verdana" panose="020B0604030504040204" pitchFamily="34" charset="0"/>
              <a:ea typeface="Verdana" panose="020B0604030504040204" pitchFamily="34" charset="0"/>
              <a:cs typeface="Verdana" panose="020B0604030504040204" pitchFamily="34" charset="0"/>
            </a:endParaRPr>
          </a:p>
        </p:txBody>
      </p:sp>
      <p:sp>
        <p:nvSpPr>
          <p:cNvPr id="3" name="TextBox 2">
            <a:extLst>
              <a:ext uri="{FF2B5EF4-FFF2-40B4-BE49-F238E27FC236}">
                <a16:creationId xmlns:a16="http://schemas.microsoft.com/office/drawing/2014/main" id="{3220745F-B6AB-3F40-921A-C1D575E825A7}"/>
              </a:ext>
            </a:extLst>
          </p:cNvPr>
          <p:cNvSpPr txBox="1"/>
          <p:nvPr/>
        </p:nvSpPr>
        <p:spPr>
          <a:xfrm>
            <a:off x="3905179" y="1098973"/>
            <a:ext cx="963725" cy="1015663"/>
          </a:xfrm>
          <a:prstGeom prst="rect">
            <a:avLst/>
          </a:prstGeom>
          <a:noFill/>
          <a:effectLst>
            <a:outerShdw blurRad="50800" dist="38100" dir="2700000" algn="tl" rotWithShape="0">
              <a:schemeClr val="tx1">
                <a:alpha val="40000"/>
              </a:schemeClr>
            </a:outerShdw>
          </a:effectLst>
        </p:spPr>
        <p:txBody>
          <a:bodyPr wrap="none" rtlCol="0">
            <a:spAutoFit/>
          </a:bodyPr>
          <a:lstStyle/>
          <a:p>
            <a:r>
              <a:rPr lang="en-US" sz="6000" b="1" dirty="0">
                <a:gradFill>
                  <a:gsLst>
                    <a:gs pos="0">
                      <a:schemeClr val="tx1">
                        <a:alpha val="34000"/>
                      </a:schemeClr>
                    </a:gs>
                    <a:gs pos="100000">
                      <a:schemeClr val="tx1">
                        <a:lumMod val="0"/>
                      </a:schemeClr>
                    </a:gs>
                  </a:gsLst>
                  <a:lin ang="5400000" scaled="1"/>
                </a:gradFill>
              </a:rPr>
              <a:t>01</a:t>
            </a:r>
          </a:p>
        </p:txBody>
      </p:sp>
      <p:sp>
        <p:nvSpPr>
          <p:cNvPr id="9" name="TextBox 8">
            <a:extLst>
              <a:ext uri="{FF2B5EF4-FFF2-40B4-BE49-F238E27FC236}">
                <a16:creationId xmlns:a16="http://schemas.microsoft.com/office/drawing/2014/main" id="{33B27096-09E2-8948-BB57-5AD11FB42BC4}"/>
              </a:ext>
            </a:extLst>
          </p:cNvPr>
          <p:cNvSpPr txBox="1"/>
          <p:nvPr/>
        </p:nvSpPr>
        <p:spPr>
          <a:xfrm>
            <a:off x="3905177" y="2965471"/>
            <a:ext cx="963725" cy="1015663"/>
          </a:xfrm>
          <a:prstGeom prst="rect">
            <a:avLst/>
          </a:prstGeom>
          <a:noFill/>
          <a:effectLst>
            <a:outerShdw blurRad="50800" dist="38100" dir="2700000" algn="tl" rotWithShape="0">
              <a:schemeClr val="tx1">
                <a:alpha val="40000"/>
              </a:schemeClr>
            </a:outerShdw>
          </a:effectLst>
        </p:spPr>
        <p:txBody>
          <a:bodyPr wrap="none" rtlCol="0">
            <a:spAutoFit/>
          </a:bodyPr>
          <a:lstStyle/>
          <a:p>
            <a:r>
              <a:rPr lang="en-US" sz="6000" b="1" dirty="0">
                <a:gradFill>
                  <a:gsLst>
                    <a:gs pos="0">
                      <a:schemeClr val="tx1">
                        <a:alpha val="34000"/>
                      </a:schemeClr>
                    </a:gs>
                    <a:gs pos="100000">
                      <a:schemeClr val="tx1">
                        <a:lumMod val="0"/>
                      </a:schemeClr>
                    </a:gs>
                  </a:gsLst>
                  <a:lin ang="5400000" scaled="1"/>
                </a:gradFill>
              </a:rPr>
              <a:t>02</a:t>
            </a:r>
          </a:p>
        </p:txBody>
      </p:sp>
      <p:sp>
        <p:nvSpPr>
          <p:cNvPr id="10" name="TextBox 9">
            <a:extLst>
              <a:ext uri="{FF2B5EF4-FFF2-40B4-BE49-F238E27FC236}">
                <a16:creationId xmlns:a16="http://schemas.microsoft.com/office/drawing/2014/main" id="{CC4A066E-C457-0347-96FD-FAF92A1A9CE0}"/>
              </a:ext>
            </a:extLst>
          </p:cNvPr>
          <p:cNvSpPr txBox="1"/>
          <p:nvPr/>
        </p:nvSpPr>
        <p:spPr>
          <a:xfrm>
            <a:off x="3885556" y="4743364"/>
            <a:ext cx="963725" cy="1015663"/>
          </a:xfrm>
          <a:prstGeom prst="rect">
            <a:avLst/>
          </a:prstGeom>
          <a:noFill/>
          <a:effectLst>
            <a:outerShdw blurRad="50800" dist="38100" dir="2700000" algn="tl" rotWithShape="0">
              <a:schemeClr val="tx1">
                <a:alpha val="40000"/>
              </a:schemeClr>
            </a:outerShdw>
          </a:effectLst>
        </p:spPr>
        <p:txBody>
          <a:bodyPr wrap="none" rtlCol="0">
            <a:spAutoFit/>
          </a:bodyPr>
          <a:lstStyle/>
          <a:p>
            <a:r>
              <a:rPr lang="en-US" sz="6000" b="1" dirty="0">
                <a:gradFill>
                  <a:gsLst>
                    <a:gs pos="0">
                      <a:schemeClr val="tx1">
                        <a:alpha val="34000"/>
                      </a:schemeClr>
                    </a:gs>
                    <a:gs pos="100000">
                      <a:schemeClr val="tx1">
                        <a:lumMod val="0"/>
                      </a:schemeClr>
                    </a:gs>
                  </a:gsLst>
                  <a:lin ang="5400000" scaled="1"/>
                </a:gradFill>
              </a:rPr>
              <a:t>03</a:t>
            </a:r>
          </a:p>
        </p:txBody>
      </p:sp>
      <p:grpSp>
        <p:nvGrpSpPr>
          <p:cNvPr id="21" name="Group 20">
            <a:extLst>
              <a:ext uri="{FF2B5EF4-FFF2-40B4-BE49-F238E27FC236}">
                <a16:creationId xmlns:a16="http://schemas.microsoft.com/office/drawing/2014/main" id="{3DB39715-3848-7B4C-AF84-3264ED1BC5E8}"/>
              </a:ext>
            </a:extLst>
          </p:cNvPr>
          <p:cNvGrpSpPr/>
          <p:nvPr/>
        </p:nvGrpSpPr>
        <p:grpSpPr>
          <a:xfrm>
            <a:off x="10573183" y="378973"/>
            <a:ext cx="1444682" cy="1440000"/>
            <a:chOff x="10573183" y="378973"/>
            <a:chExt cx="1444682" cy="1440000"/>
          </a:xfrm>
          <a:gradFill>
            <a:gsLst>
              <a:gs pos="0">
                <a:schemeClr val="tx1">
                  <a:lumMod val="76000"/>
                  <a:lumOff val="24000"/>
                </a:schemeClr>
              </a:gs>
              <a:gs pos="100000">
                <a:schemeClr val="tx1">
                  <a:lumMod val="0"/>
                </a:schemeClr>
              </a:gs>
            </a:gsLst>
            <a:lin ang="5400000" scaled="1"/>
          </a:gradFill>
          <a:effectLst>
            <a:outerShdw blurRad="88900" dist="38100" dir="8100000" sx="98000" sy="98000" algn="tr" rotWithShape="0">
              <a:schemeClr val="tx1">
                <a:lumMod val="65000"/>
                <a:lumOff val="35000"/>
                <a:alpha val="50000"/>
              </a:schemeClr>
            </a:outerShdw>
          </a:effectLst>
        </p:grpSpPr>
        <p:sp>
          <p:nvSpPr>
            <p:cNvPr id="18" name="Rectangle 17">
              <a:extLst>
                <a:ext uri="{FF2B5EF4-FFF2-40B4-BE49-F238E27FC236}">
                  <a16:creationId xmlns:a16="http://schemas.microsoft.com/office/drawing/2014/main" id="{6B4E0A77-81C2-AC44-97F5-E765C55FF9FC}"/>
                </a:ext>
              </a:extLst>
            </p:cNvPr>
            <p:cNvSpPr/>
            <p:nvPr/>
          </p:nvSpPr>
          <p:spPr>
            <a:xfrm>
              <a:off x="11967465" y="378973"/>
              <a:ext cx="50400" cy="144000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3E46592-B7DA-1042-9DB3-AEDC899C6378}"/>
                </a:ext>
              </a:extLst>
            </p:cNvPr>
            <p:cNvSpPr/>
            <p:nvPr/>
          </p:nvSpPr>
          <p:spPr>
            <a:xfrm rot="5400000">
              <a:off x="11271583" y="-319426"/>
              <a:ext cx="43200" cy="144000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06372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grpId="0" nodeType="withEffect">
                                  <p:stCondLst>
                                    <p:cond delay="0"/>
                                  </p:stCondLst>
                                  <p:childTnLst>
                                    <p:animScale>
                                      <p:cBhvr>
                                        <p:cTn id="6" dur="2000" fill="hold"/>
                                        <p:tgtEl>
                                          <p:spTgt spid="13"/>
                                        </p:tgtEl>
                                      </p:cBhvr>
                                      <p:by x="150000" y="150000"/>
                                    </p:animScale>
                                  </p:childTnLst>
                                </p:cTn>
                              </p:par>
                              <p:par>
                                <p:cTn id="7" presetID="8" presetClass="emph" presetSubtype="0" fill="hold" grpId="0" nodeType="withEffect">
                                  <p:stCondLst>
                                    <p:cond delay="0"/>
                                  </p:stCondLst>
                                  <p:childTnLst>
                                    <p:animRot by="21600000">
                                      <p:cBhvr>
                                        <p:cTn id="8" dur="2000" fill="hold"/>
                                        <p:tgtEl>
                                          <p:spTgt spid="14"/>
                                        </p:tgtEl>
                                        <p:attrNameLst>
                                          <p:attrName>r</p:attrName>
                                        </p:attrNameLst>
                                      </p:cBhvr>
                                    </p:animRot>
                                  </p:childTnLst>
                                </p:cTn>
                              </p:par>
                              <p:par>
                                <p:cTn id="9" presetID="10" presetClass="entr" presetSubtype="0" fill="hold" nodeType="with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2000"/>
                                        <p:tgtEl>
                                          <p:spTgt spid="6">
                                            <p:txEl>
                                              <p:pRg st="0" end="0"/>
                                            </p:txEl>
                                          </p:spTgt>
                                        </p:tgtEl>
                                      </p:cBhvr>
                                    </p:animEffect>
                                  </p:childTnLst>
                                </p:cTn>
                              </p:par>
                              <p:par>
                                <p:cTn id="12" presetID="9" presetClass="entr" presetSubtype="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dissolve">
                                      <p:cBhvr>
                                        <p:cTn id="14" dur="500"/>
                                        <p:tgtEl>
                                          <p:spTgt spid="3"/>
                                        </p:tgtEl>
                                      </p:cBhvr>
                                    </p:animEffect>
                                  </p:childTnLst>
                                </p:cTn>
                              </p:par>
                              <p:par>
                                <p:cTn id="15" presetID="9" presetClass="entr" presetSubtype="0" fill="hold" grpId="0" nodeType="withEffect">
                                  <p:stCondLst>
                                    <p:cond delay="50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par>
                                <p:cTn id="18" presetID="9" presetClass="entr" presetSubtype="0" fill="hold" grpId="0" nodeType="withEffect">
                                  <p:stCondLst>
                                    <p:cond delay="1000"/>
                                  </p:stCondLst>
                                  <p:childTnLst>
                                    <p:set>
                                      <p:cBhvr>
                                        <p:cTn id="19" dur="1" fill="hold">
                                          <p:stCondLst>
                                            <p:cond delay="0"/>
                                          </p:stCondLst>
                                        </p:cTn>
                                        <p:tgtEl>
                                          <p:spTgt spid="10"/>
                                        </p:tgtEl>
                                        <p:attrNameLst>
                                          <p:attrName>style.visibility</p:attrName>
                                        </p:attrNameLst>
                                      </p:cBhvr>
                                      <p:to>
                                        <p:strVal val="visible"/>
                                      </p:to>
                                    </p:set>
                                    <p:animEffect transition="in" filter="dissolve">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3" grpId="0"/>
      <p:bldP spid="9"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CA3290D4-3F0A-0B49-A248-2706515E39FF}"/>
              </a:ext>
            </a:extLst>
          </p:cNvPr>
          <p:cNvSpPr txBox="1"/>
          <p:nvPr/>
        </p:nvSpPr>
        <p:spPr>
          <a:xfrm>
            <a:off x="6084277" y="918626"/>
            <a:ext cx="4705134" cy="707886"/>
          </a:xfrm>
          <a:prstGeom prst="rect">
            <a:avLst/>
          </a:prstGeom>
          <a:noFill/>
        </p:spPr>
        <p:txBody>
          <a:bodyPr wrap="none" rtlCol="0">
            <a:spAutoFit/>
          </a:bodyPr>
          <a:lstStyle/>
          <a:p>
            <a:r>
              <a:rPr lang="en-US" sz="4000" dirty="0">
                <a:effectLst>
                  <a:outerShdw blurRad="50800" dist="38100" dir="10800000" algn="r" rotWithShape="0">
                    <a:schemeClr val="tx1">
                      <a:lumMod val="65000"/>
                      <a:lumOff val="35000"/>
                      <a:alpha val="40000"/>
                    </a:schemeClr>
                  </a:outerShdw>
                </a:effectLst>
                <a:latin typeface="Copperplate" panose="02000504000000020004" pitchFamily="2" charset="77"/>
              </a:rPr>
              <a:t>Project features</a:t>
            </a:r>
          </a:p>
        </p:txBody>
      </p:sp>
      <p:sp>
        <p:nvSpPr>
          <p:cNvPr id="12" name="TextBox 11">
            <a:extLst>
              <a:ext uri="{FF2B5EF4-FFF2-40B4-BE49-F238E27FC236}">
                <a16:creationId xmlns:a16="http://schemas.microsoft.com/office/drawing/2014/main" id="{A09FD0ED-E15D-8747-9285-E57D85C6DA41}"/>
              </a:ext>
            </a:extLst>
          </p:cNvPr>
          <p:cNvSpPr txBox="1"/>
          <p:nvPr/>
        </p:nvSpPr>
        <p:spPr>
          <a:xfrm>
            <a:off x="6164796" y="1895963"/>
            <a:ext cx="5143502" cy="369332"/>
          </a:xfrm>
          <a:prstGeom prst="rect">
            <a:avLst/>
          </a:prstGeom>
          <a:noFill/>
        </p:spPr>
        <p:txBody>
          <a:bodyPr wrap="square" rtlCol="0">
            <a:spAutoFit/>
          </a:bodyPr>
          <a:lstStyle/>
          <a:p>
            <a:pPr algn="just"/>
            <a:r>
              <a:rPr lang="en-US" dirty="0"/>
              <a:t>Anyone can contribute</a:t>
            </a:r>
          </a:p>
        </p:txBody>
      </p:sp>
      <p:sp>
        <p:nvSpPr>
          <p:cNvPr id="13" name="TextBox 12">
            <a:extLst>
              <a:ext uri="{FF2B5EF4-FFF2-40B4-BE49-F238E27FC236}">
                <a16:creationId xmlns:a16="http://schemas.microsoft.com/office/drawing/2014/main" id="{B41A4D85-E51E-0E4A-AA05-7C16B1530A69}"/>
              </a:ext>
            </a:extLst>
          </p:cNvPr>
          <p:cNvSpPr txBox="1"/>
          <p:nvPr/>
        </p:nvSpPr>
        <p:spPr>
          <a:xfrm>
            <a:off x="6164796" y="3054852"/>
            <a:ext cx="5143502" cy="646331"/>
          </a:xfrm>
          <a:prstGeom prst="rect">
            <a:avLst/>
          </a:prstGeom>
          <a:noFill/>
        </p:spPr>
        <p:txBody>
          <a:bodyPr wrap="square" rtlCol="0">
            <a:spAutoFit/>
          </a:bodyPr>
          <a:lstStyle/>
          <a:p>
            <a:pPr marL="12700">
              <a:lnSpc>
                <a:spcPct val="100000"/>
              </a:lnSpc>
              <a:tabLst>
                <a:tab pos="2592070" algn="l"/>
              </a:tabLst>
            </a:pPr>
            <a:r>
              <a:rPr lang="en-CA" dirty="0">
                <a:latin typeface="Times New Roman"/>
                <a:cs typeface="Times New Roman"/>
              </a:rPr>
              <a:t>Expire</a:t>
            </a:r>
            <a:r>
              <a:rPr lang="en-CA" spc="-20" dirty="0">
                <a:latin typeface="Times New Roman"/>
                <a:cs typeface="Times New Roman"/>
              </a:rPr>
              <a:t> </a:t>
            </a:r>
            <a:r>
              <a:rPr lang="en-CA" dirty="0">
                <a:latin typeface="Times New Roman"/>
                <a:cs typeface="Times New Roman"/>
              </a:rPr>
              <a:t>project</a:t>
            </a:r>
            <a:r>
              <a:rPr lang="en-CA" spc="-15" dirty="0">
                <a:latin typeface="Times New Roman"/>
                <a:cs typeface="Times New Roman"/>
              </a:rPr>
              <a:t> </a:t>
            </a:r>
            <a:r>
              <a:rPr lang="en-CA" spc="-25" dirty="0">
                <a:latin typeface="Times New Roman"/>
                <a:cs typeface="Times New Roman"/>
              </a:rPr>
              <a:t>if</a:t>
            </a:r>
            <a:r>
              <a:rPr lang="en-CA" dirty="0">
                <a:latin typeface="Times New Roman"/>
                <a:cs typeface="Times New Roman"/>
              </a:rPr>
              <a:t> targeted </a:t>
            </a:r>
            <a:r>
              <a:rPr lang="en-CA" spc="55" dirty="0">
                <a:latin typeface="Times New Roman"/>
                <a:cs typeface="Times New Roman"/>
              </a:rPr>
              <a:t>amount</a:t>
            </a:r>
            <a:r>
              <a:rPr lang="en-CA" spc="10" dirty="0">
                <a:latin typeface="Times New Roman"/>
                <a:cs typeface="Times New Roman"/>
              </a:rPr>
              <a:t> </a:t>
            </a:r>
            <a:r>
              <a:rPr lang="en-CA" spc="50" dirty="0">
                <a:latin typeface="Times New Roman"/>
                <a:cs typeface="Times New Roman"/>
              </a:rPr>
              <a:t>not</a:t>
            </a:r>
            <a:r>
              <a:rPr lang="en-CA" spc="15" dirty="0">
                <a:latin typeface="Times New Roman"/>
                <a:cs typeface="Times New Roman"/>
              </a:rPr>
              <a:t> </a:t>
            </a:r>
            <a:r>
              <a:rPr lang="en-CA" spc="-130" dirty="0">
                <a:latin typeface="Times New Roman"/>
                <a:cs typeface="Times New Roman"/>
              </a:rPr>
              <a:t>fulfills</a:t>
            </a:r>
            <a:r>
              <a:rPr lang="en-CA" spc="10" dirty="0">
                <a:latin typeface="Times New Roman"/>
                <a:cs typeface="Times New Roman"/>
              </a:rPr>
              <a:t> </a:t>
            </a:r>
            <a:r>
              <a:rPr lang="en-CA" dirty="0">
                <a:latin typeface="Times New Roman"/>
                <a:cs typeface="Times New Roman"/>
              </a:rPr>
              <a:t>between</a:t>
            </a:r>
            <a:r>
              <a:rPr lang="en-CA" spc="15" dirty="0">
                <a:latin typeface="Times New Roman"/>
                <a:cs typeface="Times New Roman"/>
              </a:rPr>
              <a:t> </a:t>
            </a:r>
            <a:r>
              <a:rPr lang="en-CA" spc="-10" dirty="0">
                <a:latin typeface="Times New Roman"/>
                <a:cs typeface="Times New Roman"/>
              </a:rPr>
              <a:t>deadline.</a:t>
            </a:r>
            <a:endParaRPr lang="en-CA" dirty="0">
              <a:latin typeface="Times New Roman"/>
              <a:cs typeface="Times New Roman"/>
            </a:endParaRPr>
          </a:p>
        </p:txBody>
      </p:sp>
      <p:sp>
        <p:nvSpPr>
          <p:cNvPr id="14" name="TextBox 13">
            <a:extLst>
              <a:ext uri="{FF2B5EF4-FFF2-40B4-BE49-F238E27FC236}">
                <a16:creationId xmlns:a16="http://schemas.microsoft.com/office/drawing/2014/main" id="{AC8BC7CA-4D04-3A49-AAEF-5ADBA0B3990B}"/>
              </a:ext>
            </a:extLst>
          </p:cNvPr>
          <p:cNvSpPr txBox="1"/>
          <p:nvPr/>
        </p:nvSpPr>
        <p:spPr>
          <a:xfrm>
            <a:off x="6164796" y="4594262"/>
            <a:ext cx="5462650" cy="646331"/>
          </a:xfrm>
          <a:prstGeom prst="rect">
            <a:avLst/>
          </a:prstGeom>
          <a:noFill/>
        </p:spPr>
        <p:txBody>
          <a:bodyPr wrap="square" rtlCol="0">
            <a:spAutoFit/>
          </a:bodyPr>
          <a:lstStyle/>
          <a:p>
            <a:r>
              <a:rPr lang="en-CA" spc="70" dirty="0">
                <a:latin typeface="Times New Roman"/>
                <a:cs typeface="Times New Roman"/>
              </a:rPr>
              <a:t>Owner</a:t>
            </a:r>
            <a:r>
              <a:rPr lang="en-CA" spc="20" dirty="0">
                <a:latin typeface="Times New Roman"/>
                <a:cs typeface="Times New Roman"/>
              </a:rPr>
              <a:t> </a:t>
            </a:r>
            <a:r>
              <a:rPr lang="en-CA" dirty="0">
                <a:latin typeface="Times New Roman"/>
                <a:cs typeface="Times New Roman"/>
              </a:rPr>
              <a:t>need</a:t>
            </a:r>
            <a:r>
              <a:rPr lang="en-CA" spc="25" dirty="0">
                <a:latin typeface="Times New Roman"/>
                <a:cs typeface="Times New Roman"/>
              </a:rPr>
              <a:t> </a:t>
            </a:r>
            <a:r>
              <a:rPr lang="en-CA" dirty="0">
                <a:latin typeface="Times New Roman"/>
                <a:cs typeface="Times New Roman"/>
              </a:rPr>
              <a:t>to</a:t>
            </a:r>
            <a:r>
              <a:rPr lang="en-CA" spc="20" dirty="0">
                <a:latin typeface="Times New Roman"/>
                <a:cs typeface="Times New Roman"/>
              </a:rPr>
              <a:t> </a:t>
            </a:r>
            <a:r>
              <a:rPr lang="en-CA" dirty="0">
                <a:latin typeface="Times New Roman"/>
                <a:cs typeface="Times New Roman"/>
              </a:rPr>
              <a:t>request</a:t>
            </a:r>
            <a:r>
              <a:rPr lang="en-CA" spc="20" dirty="0">
                <a:latin typeface="Times New Roman"/>
                <a:cs typeface="Times New Roman"/>
              </a:rPr>
              <a:t> </a:t>
            </a:r>
            <a:r>
              <a:rPr lang="en-CA" dirty="0">
                <a:latin typeface="Times New Roman"/>
                <a:cs typeface="Times New Roman"/>
              </a:rPr>
              <a:t>contributors</a:t>
            </a:r>
            <a:r>
              <a:rPr lang="en-CA" spc="25" dirty="0">
                <a:latin typeface="Times New Roman"/>
                <a:cs typeface="Times New Roman"/>
              </a:rPr>
              <a:t> </a:t>
            </a:r>
            <a:r>
              <a:rPr lang="en-CA" dirty="0">
                <a:latin typeface="Times New Roman"/>
                <a:cs typeface="Times New Roman"/>
              </a:rPr>
              <a:t>for</a:t>
            </a:r>
            <a:r>
              <a:rPr lang="en-CA" spc="20" dirty="0">
                <a:latin typeface="Times New Roman"/>
                <a:cs typeface="Times New Roman"/>
              </a:rPr>
              <a:t> </a:t>
            </a:r>
            <a:r>
              <a:rPr lang="en-CA" dirty="0">
                <a:latin typeface="Times New Roman"/>
                <a:cs typeface="Times New Roman"/>
              </a:rPr>
              <a:t>withdraw</a:t>
            </a:r>
            <a:r>
              <a:rPr lang="en-CA" spc="20" dirty="0">
                <a:latin typeface="Times New Roman"/>
                <a:cs typeface="Times New Roman"/>
              </a:rPr>
              <a:t> </a:t>
            </a:r>
            <a:r>
              <a:rPr lang="en-CA" spc="40" dirty="0">
                <a:latin typeface="Times New Roman"/>
                <a:cs typeface="Times New Roman"/>
              </a:rPr>
              <a:t>amount.</a:t>
            </a:r>
          </a:p>
        </p:txBody>
      </p:sp>
      <p:pic>
        <p:nvPicPr>
          <p:cNvPr id="16" name="Picture 15">
            <a:extLst>
              <a:ext uri="{FF2B5EF4-FFF2-40B4-BE49-F238E27FC236}">
                <a16:creationId xmlns:a16="http://schemas.microsoft.com/office/drawing/2014/main" id="{DBAEA77B-4049-0F4E-B11D-F7A3A5B7969C}"/>
              </a:ext>
            </a:extLst>
          </p:cNvPr>
          <p:cNvPicPr>
            <a:picLocks noChangeAspect="1"/>
          </p:cNvPicPr>
          <p:nvPr/>
        </p:nvPicPr>
        <p:blipFill>
          <a:blip r:embed="rId2"/>
          <a:stretch>
            <a:fillRect/>
          </a:stretch>
        </p:blipFill>
        <p:spPr>
          <a:xfrm>
            <a:off x="5808396" y="1932331"/>
            <a:ext cx="356400" cy="356400"/>
          </a:xfrm>
          <a:prstGeom prst="rect">
            <a:avLst/>
          </a:prstGeom>
        </p:spPr>
      </p:pic>
      <p:pic>
        <p:nvPicPr>
          <p:cNvPr id="17" name="Picture 16">
            <a:extLst>
              <a:ext uri="{FF2B5EF4-FFF2-40B4-BE49-F238E27FC236}">
                <a16:creationId xmlns:a16="http://schemas.microsoft.com/office/drawing/2014/main" id="{D2356872-20B5-5E4D-81C2-9D44E4531E49}"/>
              </a:ext>
            </a:extLst>
          </p:cNvPr>
          <p:cNvPicPr>
            <a:picLocks noChangeAspect="1"/>
          </p:cNvPicPr>
          <p:nvPr/>
        </p:nvPicPr>
        <p:blipFill>
          <a:blip r:embed="rId2"/>
          <a:stretch>
            <a:fillRect/>
          </a:stretch>
        </p:blipFill>
        <p:spPr>
          <a:xfrm>
            <a:off x="5808396" y="3199817"/>
            <a:ext cx="356400" cy="356400"/>
          </a:xfrm>
          <a:prstGeom prst="rect">
            <a:avLst/>
          </a:prstGeom>
        </p:spPr>
      </p:pic>
      <p:pic>
        <p:nvPicPr>
          <p:cNvPr id="18" name="Picture 17">
            <a:extLst>
              <a:ext uri="{FF2B5EF4-FFF2-40B4-BE49-F238E27FC236}">
                <a16:creationId xmlns:a16="http://schemas.microsoft.com/office/drawing/2014/main" id="{E6CFD9B5-4DFD-7A46-BA88-4A7ECB735E49}"/>
              </a:ext>
            </a:extLst>
          </p:cNvPr>
          <p:cNvPicPr>
            <a:picLocks noChangeAspect="1"/>
          </p:cNvPicPr>
          <p:nvPr/>
        </p:nvPicPr>
        <p:blipFill>
          <a:blip r:embed="rId2"/>
          <a:stretch>
            <a:fillRect/>
          </a:stretch>
        </p:blipFill>
        <p:spPr>
          <a:xfrm>
            <a:off x="5808396" y="4008948"/>
            <a:ext cx="356400" cy="356400"/>
          </a:xfrm>
          <a:prstGeom prst="rect">
            <a:avLst/>
          </a:prstGeom>
        </p:spPr>
      </p:pic>
      <p:pic>
        <p:nvPicPr>
          <p:cNvPr id="9" name="Picture Placeholder 8">
            <a:extLst>
              <a:ext uri="{FF2B5EF4-FFF2-40B4-BE49-F238E27FC236}">
                <a16:creationId xmlns:a16="http://schemas.microsoft.com/office/drawing/2014/main" id="{817B6627-2349-B44B-9B9D-008B9A992755}"/>
              </a:ext>
            </a:extLst>
          </p:cNvPr>
          <p:cNvPicPr>
            <a:picLocks noGrp="1" noChangeAspect="1"/>
          </p:cNvPicPr>
          <p:nvPr>
            <p:ph type="pic" sz="quarter" idx="10"/>
          </p:nvPr>
        </p:nvPicPr>
        <p:blipFill>
          <a:blip r:embed="rId3"/>
          <a:srcRect/>
          <a:stretch/>
        </p:blipFill>
        <p:spPr>
          <a:xfrm>
            <a:off x="633349" y="492369"/>
            <a:ext cx="4444655" cy="5998306"/>
          </a:xfrm>
        </p:spPr>
      </p:pic>
      <p:sp>
        <p:nvSpPr>
          <p:cNvPr id="19" name="TextBox 18">
            <a:extLst>
              <a:ext uri="{FF2B5EF4-FFF2-40B4-BE49-F238E27FC236}">
                <a16:creationId xmlns:a16="http://schemas.microsoft.com/office/drawing/2014/main" id="{01A43A9E-CD2E-5145-B674-BF2450F79CD5}"/>
              </a:ext>
            </a:extLst>
          </p:cNvPr>
          <p:cNvSpPr txBox="1"/>
          <p:nvPr/>
        </p:nvSpPr>
        <p:spPr>
          <a:xfrm>
            <a:off x="6164796" y="2498581"/>
            <a:ext cx="5143502" cy="369332"/>
          </a:xfrm>
          <a:prstGeom prst="rect">
            <a:avLst/>
          </a:prstGeom>
          <a:noFill/>
        </p:spPr>
        <p:txBody>
          <a:bodyPr wrap="square" rtlCol="0">
            <a:spAutoFit/>
          </a:bodyPr>
          <a:lstStyle/>
          <a:p>
            <a:pPr marL="12700">
              <a:lnSpc>
                <a:spcPct val="100000"/>
              </a:lnSpc>
              <a:tabLst>
                <a:tab pos="2592070" algn="l"/>
              </a:tabLst>
            </a:pPr>
            <a:r>
              <a:rPr lang="en-CA" spc="70" dirty="0">
                <a:latin typeface="Times New Roman"/>
                <a:cs typeface="Times New Roman"/>
              </a:rPr>
              <a:t>End</a:t>
            </a:r>
            <a:r>
              <a:rPr lang="en-CA" spc="-30" dirty="0">
                <a:latin typeface="Times New Roman"/>
                <a:cs typeface="Times New Roman"/>
              </a:rPr>
              <a:t> </a:t>
            </a:r>
            <a:r>
              <a:rPr lang="en-CA" dirty="0">
                <a:latin typeface="Times New Roman"/>
                <a:cs typeface="Times New Roman"/>
              </a:rPr>
              <a:t>project</a:t>
            </a:r>
            <a:r>
              <a:rPr lang="en-CA" spc="-15" dirty="0">
                <a:latin typeface="Times New Roman"/>
                <a:cs typeface="Times New Roman"/>
              </a:rPr>
              <a:t> </a:t>
            </a:r>
            <a:r>
              <a:rPr lang="en-CA" spc="-25" dirty="0">
                <a:latin typeface="Times New Roman"/>
                <a:cs typeface="Times New Roman"/>
              </a:rPr>
              <a:t>if</a:t>
            </a:r>
            <a:r>
              <a:rPr lang="en-CA" dirty="0">
                <a:latin typeface="Times New Roman"/>
                <a:cs typeface="Times New Roman"/>
              </a:rPr>
              <a:t> targeted</a:t>
            </a:r>
            <a:r>
              <a:rPr lang="en-CA" spc="120" dirty="0">
                <a:latin typeface="Times New Roman"/>
                <a:cs typeface="Times New Roman"/>
              </a:rPr>
              <a:t> </a:t>
            </a:r>
            <a:r>
              <a:rPr lang="en-CA" dirty="0">
                <a:latin typeface="Times New Roman"/>
                <a:cs typeface="Times New Roman"/>
              </a:rPr>
              <a:t>contribution</a:t>
            </a:r>
            <a:r>
              <a:rPr lang="en-CA" spc="114" dirty="0">
                <a:latin typeface="Times New Roman"/>
                <a:cs typeface="Times New Roman"/>
              </a:rPr>
              <a:t> </a:t>
            </a:r>
            <a:r>
              <a:rPr lang="en-CA" spc="55" dirty="0">
                <a:latin typeface="Times New Roman"/>
                <a:cs typeface="Times New Roman"/>
              </a:rPr>
              <a:t>amount</a:t>
            </a:r>
            <a:r>
              <a:rPr lang="en-CA" spc="120" dirty="0">
                <a:latin typeface="Times New Roman"/>
                <a:cs typeface="Times New Roman"/>
              </a:rPr>
              <a:t> </a:t>
            </a:r>
            <a:r>
              <a:rPr lang="en-CA" spc="-10" dirty="0">
                <a:latin typeface="Times New Roman"/>
                <a:cs typeface="Times New Roman"/>
              </a:rPr>
              <a:t>reached.</a:t>
            </a:r>
            <a:endParaRPr lang="en-CA" dirty="0">
              <a:latin typeface="Times New Roman"/>
              <a:cs typeface="Times New Roman"/>
            </a:endParaRPr>
          </a:p>
        </p:txBody>
      </p:sp>
      <p:sp>
        <p:nvSpPr>
          <p:cNvPr id="20" name="TextBox 19">
            <a:extLst>
              <a:ext uri="{FF2B5EF4-FFF2-40B4-BE49-F238E27FC236}">
                <a16:creationId xmlns:a16="http://schemas.microsoft.com/office/drawing/2014/main" id="{E503406C-503E-BD44-856D-B5F5BCE22C54}"/>
              </a:ext>
            </a:extLst>
          </p:cNvPr>
          <p:cNvSpPr txBox="1"/>
          <p:nvPr/>
        </p:nvSpPr>
        <p:spPr>
          <a:xfrm>
            <a:off x="6164796" y="3847124"/>
            <a:ext cx="5143502" cy="646331"/>
          </a:xfrm>
          <a:prstGeom prst="rect">
            <a:avLst/>
          </a:prstGeom>
          <a:noFill/>
        </p:spPr>
        <p:txBody>
          <a:bodyPr wrap="square" rtlCol="0">
            <a:spAutoFit/>
          </a:bodyPr>
          <a:lstStyle/>
          <a:p>
            <a:pPr marL="12700">
              <a:lnSpc>
                <a:spcPct val="100000"/>
              </a:lnSpc>
              <a:tabLst>
                <a:tab pos="2592070" algn="l"/>
              </a:tabLst>
            </a:pPr>
            <a:r>
              <a:rPr lang="en-CA" dirty="0">
                <a:latin typeface="Times New Roman"/>
                <a:cs typeface="Times New Roman"/>
              </a:rPr>
              <a:t>Contributors</a:t>
            </a:r>
            <a:r>
              <a:rPr lang="en-CA" spc="135" dirty="0">
                <a:latin typeface="Times New Roman"/>
                <a:cs typeface="Times New Roman"/>
              </a:rPr>
              <a:t> </a:t>
            </a:r>
            <a:r>
              <a:rPr lang="en-CA" dirty="0">
                <a:latin typeface="Times New Roman"/>
                <a:cs typeface="Times New Roman"/>
              </a:rPr>
              <a:t>can</a:t>
            </a:r>
            <a:r>
              <a:rPr lang="en-CA" spc="150" dirty="0">
                <a:latin typeface="Times New Roman"/>
                <a:cs typeface="Times New Roman"/>
              </a:rPr>
              <a:t> </a:t>
            </a:r>
            <a:r>
              <a:rPr lang="en-CA" dirty="0">
                <a:latin typeface="Times New Roman"/>
                <a:cs typeface="Times New Roman"/>
              </a:rPr>
              <a:t>withdraw</a:t>
            </a:r>
            <a:r>
              <a:rPr lang="en-CA" spc="145" dirty="0">
                <a:latin typeface="Times New Roman"/>
                <a:cs typeface="Times New Roman"/>
              </a:rPr>
              <a:t> </a:t>
            </a:r>
            <a:r>
              <a:rPr lang="en-CA" dirty="0">
                <a:latin typeface="Times New Roman"/>
                <a:cs typeface="Times New Roman"/>
              </a:rPr>
              <a:t>contributed</a:t>
            </a:r>
            <a:r>
              <a:rPr lang="en-CA" spc="150" dirty="0">
                <a:latin typeface="Times New Roman"/>
                <a:cs typeface="Times New Roman"/>
              </a:rPr>
              <a:t> </a:t>
            </a:r>
            <a:r>
              <a:rPr lang="en-CA" spc="55" dirty="0">
                <a:latin typeface="Times New Roman"/>
                <a:cs typeface="Times New Roman"/>
              </a:rPr>
              <a:t>amount</a:t>
            </a:r>
            <a:r>
              <a:rPr lang="en-CA" spc="145" dirty="0">
                <a:latin typeface="Times New Roman"/>
                <a:cs typeface="Times New Roman"/>
              </a:rPr>
              <a:t> </a:t>
            </a:r>
            <a:r>
              <a:rPr lang="en-CA" spc="-25" dirty="0">
                <a:latin typeface="Times New Roman"/>
                <a:cs typeface="Times New Roman"/>
              </a:rPr>
              <a:t>if</a:t>
            </a:r>
            <a:r>
              <a:rPr lang="en-CA" dirty="0">
                <a:latin typeface="Times New Roman"/>
                <a:cs typeface="Times New Roman"/>
              </a:rPr>
              <a:t> project</a:t>
            </a:r>
            <a:r>
              <a:rPr lang="en-CA" spc="-45" dirty="0">
                <a:latin typeface="Times New Roman"/>
                <a:cs typeface="Times New Roman"/>
              </a:rPr>
              <a:t> </a:t>
            </a:r>
            <a:r>
              <a:rPr lang="en-CA" spc="-25" dirty="0">
                <a:latin typeface="Times New Roman"/>
                <a:cs typeface="Times New Roman"/>
              </a:rPr>
              <a:t>expire.</a:t>
            </a:r>
            <a:endParaRPr lang="en-CA" dirty="0">
              <a:latin typeface="Times New Roman"/>
              <a:cs typeface="Times New Roman"/>
            </a:endParaRPr>
          </a:p>
        </p:txBody>
      </p:sp>
      <p:pic>
        <p:nvPicPr>
          <p:cNvPr id="22" name="Picture 21">
            <a:extLst>
              <a:ext uri="{FF2B5EF4-FFF2-40B4-BE49-F238E27FC236}">
                <a16:creationId xmlns:a16="http://schemas.microsoft.com/office/drawing/2014/main" id="{B1D23BE3-1716-B743-B990-AD64D4BFCC10}"/>
              </a:ext>
            </a:extLst>
          </p:cNvPr>
          <p:cNvPicPr>
            <a:picLocks noChangeAspect="1"/>
          </p:cNvPicPr>
          <p:nvPr/>
        </p:nvPicPr>
        <p:blipFill>
          <a:blip r:embed="rId2"/>
          <a:stretch>
            <a:fillRect/>
          </a:stretch>
        </p:blipFill>
        <p:spPr>
          <a:xfrm>
            <a:off x="5808396" y="2501863"/>
            <a:ext cx="356400" cy="356400"/>
          </a:xfrm>
          <a:prstGeom prst="rect">
            <a:avLst/>
          </a:prstGeom>
        </p:spPr>
      </p:pic>
      <p:pic>
        <p:nvPicPr>
          <p:cNvPr id="23" name="Picture 22">
            <a:extLst>
              <a:ext uri="{FF2B5EF4-FFF2-40B4-BE49-F238E27FC236}">
                <a16:creationId xmlns:a16="http://schemas.microsoft.com/office/drawing/2014/main" id="{EFD44D33-0AEA-4947-9C41-612C185EE1FE}"/>
              </a:ext>
            </a:extLst>
          </p:cNvPr>
          <p:cNvPicPr>
            <a:picLocks noChangeAspect="1"/>
          </p:cNvPicPr>
          <p:nvPr/>
        </p:nvPicPr>
        <p:blipFill>
          <a:blip r:embed="rId2"/>
          <a:stretch>
            <a:fillRect/>
          </a:stretch>
        </p:blipFill>
        <p:spPr>
          <a:xfrm>
            <a:off x="5808396" y="4739227"/>
            <a:ext cx="356400" cy="356400"/>
          </a:xfrm>
          <a:prstGeom prst="rect">
            <a:avLst/>
          </a:prstGeom>
        </p:spPr>
      </p:pic>
      <p:pic>
        <p:nvPicPr>
          <p:cNvPr id="24" name="Picture 23">
            <a:extLst>
              <a:ext uri="{FF2B5EF4-FFF2-40B4-BE49-F238E27FC236}">
                <a16:creationId xmlns:a16="http://schemas.microsoft.com/office/drawing/2014/main" id="{646DE8AF-1018-E845-BE1B-CC7CBF6338C8}"/>
              </a:ext>
            </a:extLst>
          </p:cNvPr>
          <p:cNvPicPr>
            <a:picLocks noChangeAspect="1"/>
          </p:cNvPicPr>
          <p:nvPr/>
        </p:nvPicPr>
        <p:blipFill>
          <a:blip r:embed="rId2"/>
          <a:stretch>
            <a:fillRect/>
          </a:stretch>
        </p:blipFill>
        <p:spPr>
          <a:xfrm>
            <a:off x="5808396" y="5486365"/>
            <a:ext cx="356400" cy="356400"/>
          </a:xfrm>
          <a:prstGeom prst="rect">
            <a:avLst/>
          </a:prstGeom>
        </p:spPr>
      </p:pic>
      <p:sp>
        <p:nvSpPr>
          <p:cNvPr id="25" name="TextBox 24">
            <a:extLst>
              <a:ext uri="{FF2B5EF4-FFF2-40B4-BE49-F238E27FC236}">
                <a16:creationId xmlns:a16="http://schemas.microsoft.com/office/drawing/2014/main" id="{6AF601C0-4849-1D43-86BB-40A38FAE95F7}"/>
              </a:ext>
            </a:extLst>
          </p:cNvPr>
          <p:cNvSpPr txBox="1"/>
          <p:nvPr/>
        </p:nvSpPr>
        <p:spPr>
          <a:xfrm>
            <a:off x="6164796" y="5470100"/>
            <a:ext cx="5462650" cy="369332"/>
          </a:xfrm>
          <a:prstGeom prst="rect">
            <a:avLst/>
          </a:prstGeom>
          <a:noFill/>
        </p:spPr>
        <p:txBody>
          <a:bodyPr wrap="square" rtlCol="0">
            <a:spAutoFit/>
          </a:bodyPr>
          <a:lstStyle/>
          <a:p>
            <a:r>
              <a:rPr lang="en-CA" dirty="0">
                <a:latin typeface="Times New Roman" panose="02020603050405020304" pitchFamily="18" charset="0"/>
                <a:ea typeface="Verdana" panose="020B0604030504040204" pitchFamily="34" charset="0"/>
                <a:cs typeface="Times New Roman" panose="02020603050405020304" pitchFamily="18" charset="0"/>
              </a:rPr>
              <a:t>Owner can withdraw amount if  50% contributors agree.</a:t>
            </a:r>
          </a:p>
        </p:txBody>
      </p:sp>
    </p:spTree>
    <p:extLst>
      <p:ext uri="{BB962C8B-B14F-4D97-AF65-F5344CB8AC3E}">
        <p14:creationId xmlns:p14="http://schemas.microsoft.com/office/powerpoint/2010/main" val="211626464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50000">
                                          <p:cBhvr additive="base">
                                            <p:cTn id="7" dur="1000" fill="hold"/>
                                            <p:tgtEl>
                                              <p:spTgt spid="11"/>
                                            </p:tgtEl>
                                            <p:attrNameLst>
                                              <p:attrName>ppt_x</p:attrName>
                                            </p:attrNameLst>
                                          </p:cBhvr>
                                          <p:tavLst>
                                            <p:tav tm="0">
                                              <p:val>
                                                <p:strVal val="1+#ppt_w/2"/>
                                              </p:val>
                                            </p:tav>
                                            <p:tav tm="100000">
                                              <p:val>
                                                <p:strVal val="#ppt_x"/>
                                              </p:val>
                                            </p:tav>
                                          </p:tavLst>
                                        </p:anim>
                                        <p:anim calcmode="lin" valueType="num" p14:bounceEnd="50000">
                                          <p:cBhvr additive="base">
                                            <p:cTn id="8" dur="10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decel="5000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000" fill="hold"/>
                                            <p:tgtEl>
                                              <p:spTgt spid="12"/>
                                            </p:tgtEl>
                                            <p:attrNameLst>
                                              <p:attrName>ppt_x</p:attrName>
                                            </p:attrNameLst>
                                          </p:cBhvr>
                                          <p:tavLst>
                                            <p:tav tm="0">
                                              <p:val>
                                                <p:strVal val="1+#ppt_w/2"/>
                                              </p:val>
                                            </p:tav>
                                            <p:tav tm="100000">
                                              <p:val>
                                                <p:strVal val="#ppt_x"/>
                                              </p:val>
                                            </p:tav>
                                          </p:tavLst>
                                        </p:anim>
                                        <p:anim calcmode="lin" valueType="num">
                                          <p:cBhvr additive="base">
                                            <p:cTn id="12" dur="1000" fill="hold"/>
                                            <p:tgtEl>
                                              <p:spTgt spid="12"/>
                                            </p:tgtEl>
                                            <p:attrNameLst>
                                              <p:attrName>ppt_y</p:attrName>
                                            </p:attrNameLst>
                                          </p:cBhvr>
                                          <p:tavLst>
                                            <p:tav tm="0">
                                              <p:val>
                                                <p:strVal val="#ppt_y"/>
                                              </p:val>
                                            </p:tav>
                                            <p:tav tm="100000">
                                              <p:val>
                                                <p:strVal val="#ppt_y"/>
                                              </p:val>
                                            </p:tav>
                                          </p:tavLst>
                                        </p:anim>
                                      </p:childTnLst>
                                    </p:cTn>
                                  </p:par>
                                  <p:par>
                                    <p:cTn id="13" presetID="2" presetClass="entr" presetSubtype="2" decel="50000" fill="hold" grpId="0" nodeType="withEffect">
                                      <p:stCondLst>
                                        <p:cond delay="100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1+#ppt_w/2"/>
                                              </p:val>
                                            </p:tav>
                                            <p:tav tm="100000">
                                              <p:val>
                                                <p:strVal val="#ppt_x"/>
                                              </p:val>
                                            </p:tav>
                                          </p:tavLst>
                                        </p:anim>
                                        <p:anim calcmode="lin" valueType="num">
                                          <p:cBhvr additive="base">
                                            <p:cTn id="16" dur="1000" fill="hold"/>
                                            <p:tgtEl>
                                              <p:spTgt spid="13"/>
                                            </p:tgtEl>
                                            <p:attrNameLst>
                                              <p:attrName>ppt_y</p:attrName>
                                            </p:attrNameLst>
                                          </p:cBhvr>
                                          <p:tavLst>
                                            <p:tav tm="0">
                                              <p:val>
                                                <p:strVal val="#ppt_y"/>
                                              </p:val>
                                            </p:tav>
                                            <p:tav tm="100000">
                                              <p:val>
                                                <p:strVal val="#ppt_y"/>
                                              </p:val>
                                            </p:tav>
                                          </p:tavLst>
                                        </p:anim>
                                      </p:childTnLst>
                                    </p:cTn>
                                  </p:par>
                                  <p:par>
                                    <p:cTn id="17" presetID="2" presetClass="entr" presetSubtype="2" decel="50000" fill="hold" grpId="0" nodeType="withEffect">
                                      <p:stCondLst>
                                        <p:cond delay="200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1+#ppt_w/2"/>
                                              </p:val>
                                            </p:tav>
                                            <p:tav tm="100000">
                                              <p:val>
                                                <p:strVal val="#ppt_x"/>
                                              </p:val>
                                            </p:tav>
                                          </p:tavLst>
                                        </p:anim>
                                        <p:anim calcmode="lin" valueType="num">
                                          <p:cBhvr additive="base">
                                            <p:cTn id="20" dur="1000" fill="hold"/>
                                            <p:tgtEl>
                                              <p:spTgt spid="14"/>
                                            </p:tgtEl>
                                            <p:attrNameLst>
                                              <p:attrName>ppt_y</p:attrName>
                                            </p:attrNameLst>
                                          </p:cBhvr>
                                          <p:tavLst>
                                            <p:tav tm="0">
                                              <p:val>
                                                <p:strVal val="#ppt_y"/>
                                              </p:val>
                                            </p:tav>
                                            <p:tav tm="100000">
                                              <p:val>
                                                <p:strVal val="#ppt_y"/>
                                              </p:val>
                                            </p:tav>
                                          </p:tavLst>
                                        </p:anim>
                                      </p:childTnLst>
                                    </p:cTn>
                                  </p:par>
                                  <p:par>
                                    <p:cTn id="21" presetID="2" presetClass="entr" presetSubtype="2" decel="50000" fill="hold" grpId="0" nodeType="withEffect">
                                      <p:stCondLst>
                                        <p:cond delay="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5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par>
                                    <p:cTn id="29" presetID="2" presetClass="entr" presetSubtype="2" decel="50000" fill="hold" grpId="0" nodeType="withEffect">
                                      <p:stCondLst>
                                        <p:cond delay="250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1000" fill="hold"/>
                                            <p:tgtEl>
                                              <p:spTgt spid="25"/>
                                            </p:tgtEl>
                                            <p:attrNameLst>
                                              <p:attrName>ppt_x</p:attrName>
                                            </p:attrNameLst>
                                          </p:cBhvr>
                                          <p:tavLst>
                                            <p:tav tm="0">
                                              <p:val>
                                                <p:strVal val="1+#ppt_w/2"/>
                                              </p:val>
                                            </p:tav>
                                            <p:tav tm="100000">
                                              <p:val>
                                                <p:strVal val="#ppt_x"/>
                                              </p:val>
                                            </p:tav>
                                          </p:tavLst>
                                        </p:anim>
                                        <p:anim calcmode="lin" valueType="num">
                                          <p:cBhvr additive="base">
                                            <p:cTn id="32" dur="10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9" grpId="0"/>
          <p:bldP spid="20"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1+#ppt_w/2"/>
                                              </p:val>
                                            </p:tav>
                                            <p:tav tm="100000">
                                              <p:val>
                                                <p:strVal val="#ppt_x"/>
                                              </p:val>
                                            </p:tav>
                                          </p:tavLst>
                                        </p:anim>
                                        <p:anim calcmode="lin" valueType="num">
                                          <p:cBhvr additive="base">
                                            <p:cTn id="8" dur="10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decel="5000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000" fill="hold"/>
                                            <p:tgtEl>
                                              <p:spTgt spid="12"/>
                                            </p:tgtEl>
                                            <p:attrNameLst>
                                              <p:attrName>ppt_x</p:attrName>
                                            </p:attrNameLst>
                                          </p:cBhvr>
                                          <p:tavLst>
                                            <p:tav tm="0">
                                              <p:val>
                                                <p:strVal val="1+#ppt_w/2"/>
                                              </p:val>
                                            </p:tav>
                                            <p:tav tm="100000">
                                              <p:val>
                                                <p:strVal val="#ppt_x"/>
                                              </p:val>
                                            </p:tav>
                                          </p:tavLst>
                                        </p:anim>
                                        <p:anim calcmode="lin" valueType="num">
                                          <p:cBhvr additive="base">
                                            <p:cTn id="12" dur="1000" fill="hold"/>
                                            <p:tgtEl>
                                              <p:spTgt spid="12"/>
                                            </p:tgtEl>
                                            <p:attrNameLst>
                                              <p:attrName>ppt_y</p:attrName>
                                            </p:attrNameLst>
                                          </p:cBhvr>
                                          <p:tavLst>
                                            <p:tav tm="0">
                                              <p:val>
                                                <p:strVal val="#ppt_y"/>
                                              </p:val>
                                            </p:tav>
                                            <p:tav tm="100000">
                                              <p:val>
                                                <p:strVal val="#ppt_y"/>
                                              </p:val>
                                            </p:tav>
                                          </p:tavLst>
                                        </p:anim>
                                      </p:childTnLst>
                                    </p:cTn>
                                  </p:par>
                                  <p:par>
                                    <p:cTn id="13" presetID="2" presetClass="entr" presetSubtype="2" decel="50000" fill="hold" grpId="0" nodeType="withEffect">
                                      <p:stCondLst>
                                        <p:cond delay="100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1+#ppt_w/2"/>
                                              </p:val>
                                            </p:tav>
                                            <p:tav tm="100000">
                                              <p:val>
                                                <p:strVal val="#ppt_x"/>
                                              </p:val>
                                            </p:tav>
                                          </p:tavLst>
                                        </p:anim>
                                        <p:anim calcmode="lin" valueType="num">
                                          <p:cBhvr additive="base">
                                            <p:cTn id="16" dur="1000" fill="hold"/>
                                            <p:tgtEl>
                                              <p:spTgt spid="13"/>
                                            </p:tgtEl>
                                            <p:attrNameLst>
                                              <p:attrName>ppt_y</p:attrName>
                                            </p:attrNameLst>
                                          </p:cBhvr>
                                          <p:tavLst>
                                            <p:tav tm="0">
                                              <p:val>
                                                <p:strVal val="#ppt_y"/>
                                              </p:val>
                                            </p:tav>
                                            <p:tav tm="100000">
                                              <p:val>
                                                <p:strVal val="#ppt_y"/>
                                              </p:val>
                                            </p:tav>
                                          </p:tavLst>
                                        </p:anim>
                                      </p:childTnLst>
                                    </p:cTn>
                                  </p:par>
                                  <p:par>
                                    <p:cTn id="17" presetID="2" presetClass="entr" presetSubtype="2" decel="50000" fill="hold" grpId="0" nodeType="withEffect">
                                      <p:stCondLst>
                                        <p:cond delay="200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1+#ppt_w/2"/>
                                              </p:val>
                                            </p:tav>
                                            <p:tav tm="100000">
                                              <p:val>
                                                <p:strVal val="#ppt_x"/>
                                              </p:val>
                                            </p:tav>
                                          </p:tavLst>
                                        </p:anim>
                                        <p:anim calcmode="lin" valueType="num">
                                          <p:cBhvr additive="base">
                                            <p:cTn id="20" dur="1000" fill="hold"/>
                                            <p:tgtEl>
                                              <p:spTgt spid="14"/>
                                            </p:tgtEl>
                                            <p:attrNameLst>
                                              <p:attrName>ppt_y</p:attrName>
                                            </p:attrNameLst>
                                          </p:cBhvr>
                                          <p:tavLst>
                                            <p:tav tm="0">
                                              <p:val>
                                                <p:strVal val="#ppt_y"/>
                                              </p:val>
                                            </p:tav>
                                            <p:tav tm="100000">
                                              <p:val>
                                                <p:strVal val="#ppt_y"/>
                                              </p:val>
                                            </p:tav>
                                          </p:tavLst>
                                        </p:anim>
                                      </p:childTnLst>
                                    </p:cTn>
                                  </p:par>
                                  <p:par>
                                    <p:cTn id="21" presetID="2" presetClass="entr" presetSubtype="2" decel="50000" fill="hold" grpId="0" nodeType="withEffect">
                                      <p:stCondLst>
                                        <p:cond delay="5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1000" fill="hold"/>
                                            <p:tgtEl>
                                              <p:spTgt spid="19"/>
                                            </p:tgtEl>
                                            <p:attrNameLst>
                                              <p:attrName>ppt_x</p:attrName>
                                            </p:attrNameLst>
                                          </p:cBhvr>
                                          <p:tavLst>
                                            <p:tav tm="0">
                                              <p:val>
                                                <p:strVal val="1+#ppt_w/2"/>
                                              </p:val>
                                            </p:tav>
                                            <p:tav tm="100000">
                                              <p:val>
                                                <p:strVal val="#ppt_x"/>
                                              </p:val>
                                            </p:tav>
                                          </p:tavLst>
                                        </p:anim>
                                        <p:anim calcmode="lin" valueType="num">
                                          <p:cBhvr additive="base">
                                            <p:cTn id="24" dur="1000" fill="hold"/>
                                            <p:tgtEl>
                                              <p:spTgt spid="19"/>
                                            </p:tgtEl>
                                            <p:attrNameLst>
                                              <p:attrName>ppt_y</p:attrName>
                                            </p:attrNameLst>
                                          </p:cBhvr>
                                          <p:tavLst>
                                            <p:tav tm="0">
                                              <p:val>
                                                <p:strVal val="#ppt_y"/>
                                              </p:val>
                                            </p:tav>
                                            <p:tav tm="100000">
                                              <p:val>
                                                <p:strVal val="#ppt_y"/>
                                              </p:val>
                                            </p:tav>
                                          </p:tavLst>
                                        </p:anim>
                                      </p:childTnLst>
                                    </p:cTn>
                                  </p:par>
                                  <p:par>
                                    <p:cTn id="25" presetID="2" presetClass="entr" presetSubtype="2" decel="50000" fill="hold" grpId="0" nodeType="withEffect">
                                      <p:stCondLst>
                                        <p:cond delay="150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1000" fill="hold"/>
                                            <p:tgtEl>
                                              <p:spTgt spid="20"/>
                                            </p:tgtEl>
                                            <p:attrNameLst>
                                              <p:attrName>ppt_x</p:attrName>
                                            </p:attrNameLst>
                                          </p:cBhvr>
                                          <p:tavLst>
                                            <p:tav tm="0">
                                              <p:val>
                                                <p:strVal val="1+#ppt_w/2"/>
                                              </p:val>
                                            </p:tav>
                                            <p:tav tm="100000">
                                              <p:val>
                                                <p:strVal val="#ppt_x"/>
                                              </p:val>
                                            </p:tav>
                                          </p:tavLst>
                                        </p:anim>
                                        <p:anim calcmode="lin" valueType="num">
                                          <p:cBhvr additive="base">
                                            <p:cTn id="28" dur="1000" fill="hold"/>
                                            <p:tgtEl>
                                              <p:spTgt spid="20"/>
                                            </p:tgtEl>
                                            <p:attrNameLst>
                                              <p:attrName>ppt_y</p:attrName>
                                            </p:attrNameLst>
                                          </p:cBhvr>
                                          <p:tavLst>
                                            <p:tav tm="0">
                                              <p:val>
                                                <p:strVal val="#ppt_y"/>
                                              </p:val>
                                            </p:tav>
                                            <p:tav tm="100000">
                                              <p:val>
                                                <p:strVal val="#ppt_y"/>
                                              </p:val>
                                            </p:tav>
                                          </p:tavLst>
                                        </p:anim>
                                      </p:childTnLst>
                                    </p:cTn>
                                  </p:par>
                                  <p:par>
                                    <p:cTn id="29" presetID="2" presetClass="entr" presetSubtype="2" decel="50000" fill="hold" grpId="0" nodeType="withEffect">
                                      <p:stCondLst>
                                        <p:cond delay="250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1000" fill="hold"/>
                                            <p:tgtEl>
                                              <p:spTgt spid="25"/>
                                            </p:tgtEl>
                                            <p:attrNameLst>
                                              <p:attrName>ppt_x</p:attrName>
                                            </p:attrNameLst>
                                          </p:cBhvr>
                                          <p:tavLst>
                                            <p:tav tm="0">
                                              <p:val>
                                                <p:strVal val="1+#ppt_w/2"/>
                                              </p:val>
                                            </p:tav>
                                            <p:tav tm="100000">
                                              <p:val>
                                                <p:strVal val="#ppt_x"/>
                                              </p:val>
                                            </p:tav>
                                          </p:tavLst>
                                        </p:anim>
                                        <p:anim calcmode="lin" valueType="num">
                                          <p:cBhvr additive="base">
                                            <p:cTn id="32" dur="10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9" grpId="0"/>
          <p:bldP spid="20" grpId="0"/>
          <p:bldP spid="25"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84C5D-4109-0D44-B265-EF7C7EC52F7E}"/>
              </a:ext>
            </a:extLst>
          </p:cNvPr>
          <p:cNvSpPr>
            <a:spLocks noGrp="1"/>
          </p:cNvSpPr>
          <p:nvPr>
            <p:ph type="title"/>
          </p:nvPr>
        </p:nvSpPr>
        <p:spPr>
          <a:effectLst>
            <a:outerShdw blurRad="63500" dist="38100" dir="8100000" algn="tr" rotWithShape="0">
              <a:prstClr val="black">
                <a:alpha val="41000"/>
              </a:prstClr>
            </a:outerShdw>
          </a:effectLst>
        </p:spPr>
        <p:txBody>
          <a:bodyPr/>
          <a:lstStyle/>
          <a:p>
            <a:pPr algn="ctr"/>
            <a:r>
              <a:rPr lang="en-CA" dirty="0">
                <a:solidFill>
                  <a:schemeClr val="tx1">
                    <a:lumMod val="85000"/>
                    <a:lumOff val="15000"/>
                  </a:schemeClr>
                </a:solidFill>
                <a:latin typeface="Verdana" panose="020B0604030504040204" pitchFamily="34" charset="0"/>
                <a:ea typeface="Verdana" panose="020B0604030504040204" pitchFamily="34" charset="0"/>
                <a:cs typeface="Verdana" panose="020B0604030504040204" pitchFamily="34" charset="0"/>
              </a:rPr>
              <a:t>Crowdfunding Problems</a:t>
            </a:r>
            <a:endParaRPr lang="en-US" dirty="0">
              <a:solidFill>
                <a:schemeClr val="tx1">
                  <a:lumMod val="85000"/>
                  <a:lumOff val="15000"/>
                </a:schemeClr>
              </a:solidFill>
              <a:latin typeface="Verdana" panose="020B0604030504040204" pitchFamily="34" charset="0"/>
              <a:ea typeface="Verdana" panose="020B0604030504040204" pitchFamily="34" charset="0"/>
              <a:cs typeface="Verdana" panose="020B0604030504040204" pitchFamily="34" charset="0"/>
            </a:endParaRPr>
          </a:p>
        </p:txBody>
      </p:sp>
      <p:cxnSp>
        <p:nvCxnSpPr>
          <p:cNvPr id="5" name="Straight Connector 4">
            <a:extLst>
              <a:ext uri="{FF2B5EF4-FFF2-40B4-BE49-F238E27FC236}">
                <a16:creationId xmlns:a16="http://schemas.microsoft.com/office/drawing/2014/main" id="{D3B4D9BD-B479-AA46-A8FC-C7F3108CEE25}"/>
              </a:ext>
            </a:extLst>
          </p:cNvPr>
          <p:cNvCxnSpPr>
            <a:cxnSpLocks/>
          </p:cNvCxnSpPr>
          <p:nvPr/>
        </p:nvCxnSpPr>
        <p:spPr>
          <a:xfrm>
            <a:off x="1981200" y="3429000"/>
            <a:ext cx="8229600" cy="0"/>
          </a:xfrm>
          <a:prstGeom prst="line">
            <a:avLst/>
          </a:prstGeom>
          <a:ln w="19050">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23CA2840-FA22-C742-944A-086B2D3012AA}"/>
              </a:ext>
            </a:extLst>
          </p:cNvPr>
          <p:cNvGrpSpPr/>
          <p:nvPr/>
        </p:nvGrpSpPr>
        <p:grpSpPr>
          <a:xfrm>
            <a:off x="9227030" y="2358023"/>
            <a:ext cx="2141951" cy="2141951"/>
            <a:chOff x="4813908" y="2358021"/>
            <a:chExt cx="2141951" cy="2141951"/>
          </a:xfrm>
        </p:grpSpPr>
        <p:sp>
          <p:nvSpPr>
            <p:cNvPr id="15" name="Oval 14">
              <a:extLst>
                <a:ext uri="{FF2B5EF4-FFF2-40B4-BE49-F238E27FC236}">
                  <a16:creationId xmlns:a16="http://schemas.microsoft.com/office/drawing/2014/main" id="{9A87DC9E-CDB8-434A-A703-5DE3C85F7376}"/>
                </a:ext>
              </a:extLst>
            </p:cNvPr>
            <p:cNvSpPr/>
            <p:nvPr/>
          </p:nvSpPr>
          <p:spPr>
            <a:xfrm>
              <a:off x="4813908" y="2358021"/>
              <a:ext cx="2141951" cy="2141951"/>
            </a:xfrm>
            <a:prstGeom prst="ellipse">
              <a:avLst/>
            </a:prstGeom>
            <a:solidFill>
              <a:schemeClr val="bg1"/>
            </a:solidFill>
            <a:ln>
              <a:noFill/>
            </a:ln>
            <a:effectLst>
              <a:outerShdw blurRad="368300" dist="114300" dir="18900000" algn="bl" rotWithShape="0">
                <a:schemeClr val="tx1">
                  <a:lumMod val="65000"/>
                  <a:lumOff val="35000"/>
                  <a:alpha val="1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F8DE02CD-B38F-E246-AF52-E5C6E0D594CC}"/>
                </a:ext>
              </a:extLst>
            </p:cNvPr>
            <p:cNvPicPr>
              <a:picLocks noChangeAspect="1"/>
            </p:cNvPicPr>
            <p:nvPr/>
          </p:nvPicPr>
          <p:blipFill>
            <a:blip r:embed="rId2"/>
            <a:stretch>
              <a:fillRect/>
            </a:stretch>
          </p:blipFill>
          <p:spPr>
            <a:xfrm>
              <a:off x="5330008" y="2888996"/>
              <a:ext cx="1080000" cy="1080000"/>
            </a:xfrm>
            <a:prstGeom prst="rect">
              <a:avLst/>
            </a:prstGeom>
          </p:spPr>
        </p:pic>
      </p:grpSp>
      <p:grpSp>
        <p:nvGrpSpPr>
          <p:cNvPr id="25" name="Group 24">
            <a:extLst>
              <a:ext uri="{FF2B5EF4-FFF2-40B4-BE49-F238E27FC236}">
                <a16:creationId xmlns:a16="http://schemas.microsoft.com/office/drawing/2014/main" id="{623A84B7-5F89-8E4B-9002-C737D4E3B5A1}"/>
              </a:ext>
            </a:extLst>
          </p:cNvPr>
          <p:cNvGrpSpPr/>
          <p:nvPr/>
        </p:nvGrpSpPr>
        <p:grpSpPr>
          <a:xfrm>
            <a:off x="5025024" y="2351778"/>
            <a:ext cx="2141951" cy="2141951"/>
            <a:chOff x="8717592" y="2358022"/>
            <a:chExt cx="2141951" cy="2141951"/>
          </a:xfrm>
        </p:grpSpPr>
        <p:sp>
          <p:nvSpPr>
            <p:cNvPr id="16" name="Oval 15">
              <a:extLst>
                <a:ext uri="{FF2B5EF4-FFF2-40B4-BE49-F238E27FC236}">
                  <a16:creationId xmlns:a16="http://schemas.microsoft.com/office/drawing/2014/main" id="{35D9461F-2706-8A4F-9C69-124F60BC64D7}"/>
                </a:ext>
              </a:extLst>
            </p:cNvPr>
            <p:cNvSpPr/>
            <p:nvPr/>
          </p:nvSpPr>
          <p:spPr>
            <a:xfrm>
              <a:off x="8717592" y="2358022"/>
              <a:ext cx="2141951" cy="2141951"/>
            </a:xfrm>
            <a:prstGeom prst="ellipse">
              <a:avLst/>
            </a:prstGeom>
            <a:solidFill>
              <a:schemeClr val="bg1"/>
            </a:solidFill>
            <a:ln>
              <a:noFill/>
            </a:ln>
            <a:effectLst>
              <a:outerShdw blurRad="368300" dist="114300" dir="18900000" algn="bl" rotWithShape="0">
                <a:schemeClr val="tx1">
                  <a:lumMod val="65000"/>
                  <a:lumOff val="35000"/>
                  <a:alpha val="1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D04B73AC-0F91-6248-A38A-45467FA33745}"/>
                </a:ext>
              </a:extLst>
            </p:cNvPr>
            <p:cNvPicPr>
              <a:picLocks noChangeAspect="1"/>
            </p:cNvPicPr>
            <p:nvPr/>
          </p:nvPicPr>
          <p:blipFill>
            <a:blip r:embed="rId3"/>
            <a:stretch>
              <a:fillRect/>
            </a:stretch>
          </p:blipFill>
          <p:spPr>
            <a:xfrm>
              <a:off x="9248567" y="2882754"/>
              <a:ext cx="1080000" cy="1080000"/>
            </a:xfrm>
            <a:prstGeom prst="rect">
              <a:avLst/>
            </a:prstGeom>
          </p:spPr>
        </p:pic>
      </p:grpSp>
      <p:grpSp>
        <p:nvGrpSpPr>
          <p:cNvPr id="23" name="Group 22">
            <a:extLst>
              <a:ext uri="{FF2B5EF4-FFF2-40B4-BE49-F238E27FC236}">
                <a16:creationId xmlns:a16="http://schemas.microsoft.com/office/drawing/2014/main" id="{3015B5CA-961C-184E-9B31-2E0A5D44E3B9}"/>
              </a:ext>
            </a:extLst>
          </p:cNvPr>
          <p:cNvGrpSpPr/>
          <p:nvPr/>
        </p:nvGrpSpPr>
        <p:grpSpPr>
          <a:xfrm>
            <a:off x="838199" y="2358024"/>
            <a:ext cx="2141951" cy="2141951"/>
            <a:chOff x="910224" y="2358021"/>
            <a:chExt cx="2141951" cy="2141951"/>
          </a:xfrm>
        </p:grpSpPr>
        <p:sp>
          <p:nvSpPr>
            <p:cNvPr id="12" name="Oval 11">
              <a:extLst>
                <a:ext uri="{FF2B5EF4-FFF2-40B4-BE49-F238E27FC236}">
                  <a16:creationId xmlns:a16="http://schemas.microsoft.com/office/drawing/2014/main" id="{7A700999-3A4D-4349-BF98-C57755D9754E}"/>
                </a:ext>
              </a:extLst>
            </p:cNvPr>
            <p:cNvSpPr/>
            <p:nvPr/>
          </p:nvSpPr>
          <p:spPr>
            <a:xfrm>
              <a:off x="910224" y="2358021"/>
              <a:ext cx="2141951" cy="2141951"/>
            </a:xfrm>
            <a:prstGeom prst="ellipse">
              <a:avLst/>
            </a:prstGeom>
            <a:solidFill>
              <a:schemeClr val="bg1"/>
            </a:solidFill>
            <a:ln>
              <a:noFill/>
            </a:ln>
            <a:effectLst>
              <a:outerShdw blurRad="368300" dist="114300" dir="18900000" algn="bl" rotWithShape="0">
                <a:schemeClr val="tx1">
                  <a:lumMod val="65000"/>
                  <a:lumOff val="35000"/>
                  <a:alpha val="1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743C0B81-8493-744D-923C-3305D7CBA580}"/>
                </a:ext>
              </a:extLst>
            </p:cNvPr>
            <p:cNvPicPr>
              <a:picLocks noChangeAspect="1"/>
            </p:cNvPicPr>
            <p:nvPr/>
          </p:nvPicPr>
          <p:blipFill>
            <a:blip r:embed="rId4"/>
            <a:stretch>
              <a:fillRect/>
            </a:stretch>
          </p:blipFill>
          <p:spPr>
            <a:xfrm>
              <a:off x="1441200" y="2882754"/>
              <a:ext cx="1080000" cy="1080000"/>
            </a:xfrm>
            <a:prstGeom prst="rect">
              <a:avLst/>
            </a:prstGeom>
          </p:spPr>
        </p:pic>
      </p:grpSp>
      <p:sp>
        <p:nvSpPr>
          <p:cNvPr id="26" name="TextBox 25">
            <a:extLst>
              <a:ext uri="{FF2B5EF4-FFF2-40B4-BE49-F238E27FC236}">
                <a16:creationId xmlns:a16="http://schemas.microsoft.com/office/drawing/2014/main" id="{B2A35D22-F4CC-4447-92CA-E89943ED2C47}"/>
              </a:ext>
            </a:extLst>
          </p:cNvPr>
          <p:cNvSpPr txBox="1"/>
          <p:nvPr/>
        </p:nvSpPr>
        <p:spPr>
          <a:xfrm>
            <a:off x="1059423" y="4731585"/>
            <a:ext cx="1699504" cy="461665"/>
          </a:xfrm>
          <a:prstGeom prst="rect">
            <a:avLst/>
          </a:prstGeom>
          <a:noFill/>
        </p:spPr>
        <p:txBody>
          <a:bodyPr wrap="none" rtlCol="0">
            <a:spAutoFit/>
          </a:bodyPr>
          <a:lstStyle/>
          <a:p>
            <a:r>
              <a:rPr lang="en-US" sz="2400" dirty="0">
                <a:latin typeface="Copperplate" panose="02000504000000020004" pitchFamily="2" charset="77"/>
                <a:ea typeface="Verdana" panose="020B0604030504040204" pitchFamily="34" charset="0"/>
                <a:cs typeface="Arial Narrow" panose="020B0604020202020204" pitchFamily="34" charset="0"/>
              </a:rPr>
              <a:t>High fees</a:t>
            </a:r>
          </a:p>
        </p:txBody>
      </p:sp>
      <p:sp>
        <p:nvSpPr>
          <p:cNvPr id="27" name="TextBox 26">
            <a:extLst>
              <a:ext uri="{FF2B5EF4-FFF2-40B4-BE49-F238E27FC236}">
                <a16:creationId xmlns:a16="http://schemas.microsoft.com/office/drawing/2014/main" id="{ECEBED49-3D26-3342-BEF6-C1077ACB3C8F}"/>
              </a:ext>
            </a:extLst>
          </p:cNvPr>
          <p:cNvSpPr txBox="1"/>
          <p:nvPr/>
        </p:nvSpPr>
        <p:spPr>
          <a:xfrm>
            <a:off x="8859308" y="4731584"/>
            <a:ext cx="2702984" cy="461665"/>
          </a:xfrm>
          <a:prstGeom prst="rect">
            <a:avLst/>
          </a:prstGeom>
          <a:noFill/>
        </p:spPr>
        <p:txBody>
          <a:bodyPr wrap="none" rtlCol="0">
            <a:spAutoFit/>
          </a:bodyPr>
          <a:lstStyle/>
          <a:p>
            <a:r>
              <a:rPr lang="en-US" sz="2400" dirty="0">
                <a:latin typeface="Copperplate" panose="02000504000000020004" pitchFamily="2" charset="77"/>
                <a:ea typeface="Verdana" panose="020B0604030504040204" pitchFamily="34" charset="0"/>
                <a:cs typeface="Arial Narrow" panose="020B0604020202020204" pitchFamily="34" charset="0"/>
              </a:rPr>
              <a:t>Reach is limited</a:t>
            </a:r>
          </a:p>
        </p:txBody>
      </p:sp>
      <p:sp>
        <p:nvSpPr>
          <p:cNvPr id="28" name="TextBox 27">
            <a:extLst>
              <a:ext uri="{FF2B5EF4-FFF2-40B4-BE49-F238E27FC236}">
                <a16:creationId xmlns:a16="http://schemas.microsoft.com/office/drawing/2014/main" id="{A2273BFD-DAA6-694F-A1B4-5837D262718E}"/>
              </a:ext>
            </a:extLst>
          </p:cNvPr>
          <p:cNvSpPr txBox="1"/>
          <p:nvPr/>
        </p:nvSpPr>
        <p:spPr>
          <a:xfrm>
            <a:off x="4308491" y="4733126"/>
            <a:ext cx="3575018" cy="461665"/>
          </a:xfrm>
          <a:prstGeom prst="rect">
            <a:avLst/>
          </a:prstGeom>
          <a:noFill/>
        </p:spPr>
        <p:txBody>
          <a:bodyPr wrap="none" rtlCol="0">
            <a:spAutoFit/>
          </a:bodyPr>
          <a:lstStyle/>
          <a:p>
            <a:r>
              <a:rPr lang="en-US" sz="2400" dirty="0">
                <a:latin typeface="Copperplate" panose="02000504000000020004" pitchFamily="2" charset="77"/>
                <a:ea typeface="Verdana" panose="020B0604030504040204" pitchFamily="34" charset="0"/>
                <a:cs typeface="Arial Narrow" panose="020B0604020202020204" pitchFamily="34" charset="0"/>
              </a:rPr>
              <a:t>Lack of transparency</a:t>
            </a:r>
          </a:p>
        </p:txBody>
      </p:sp>
    </p:spTree>
    <p:extLst>
      <p:ext uri="{BB962C8B-B14F-4D97-AF65-F5344CB8AC3E}">
        <p14:creationId xmlns:p14="http://schemas.microsoft.com/office/powerpoint/2010/main" val="208457715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14:presetBounceEnd="50000">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14:bounceEnd="50000">
                                          <p:cBhvr additive="base">
                                            <p:cTn id="7" dur="1000" fill="hold"/>
                                            <p:tgtEl>
                                              <p:spTgt spid="23"/>
                                            </p:tgtEl>
                                            <p:attrNameLst>
                                              <p:attrName>ppt_x</p:attrName>
                                            </p:attrNameLst>
                                          </p:cBhvr>
                                          <p:tavLst>
                                            <p:tav tm="0">
                                              <p:val>
                                                <p:strVal val="1+#ppt_w/2"/>
                                              </p:val>
                                            </p:tav>
                                            <p:tav tm="100000">
                                              <p:val>
                                                <p:strVal val="#ppt_x"/>
                                              </p:val>
                                            </p:tav>
                                          </p:tavLst>
                                        </p:anim>
                                        <p:anim calcmode="lin" valueType="num" p14:bounceEnd="50000">
                                          <p:cBhvr additive="base">
                                            <p:cTn id="8" dur="1000" fill="hold"/>
                                            <p:tgtEl>
                                              <p:spTgt spid="2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50000">
                                      <p:stCondLst>
                                        <p:cond delay="1000"/>
                                      </p:stCondLst>
                                      <p:childTnLst>
                                        <p:set>
                                          <p:cBhvr>
                                            <p:cTn id="10" dur="1" fill="hold">
                                              <p:stCondLst>
                                                <p:cond delay="0"/>
                                              </p:stCondLst>
                                            </p:cTn>
                                            <p:tgtEl>
                                              <p:spTgt spid="24"/>
                                            </p:tgtEl>
                                            <p:attrNameLst>
                                              <p:attrName>style.visibility</p:attrName>
                                            </p:attrNameLst>
                                          </p:cBhvr>
                                          <p:to>
                                            <p:strVal val="visible"/>
                                          </p:to>
                                        </p:set>
                                        <p:anim calcmode="lin" valueType="num" p14:bounceEnd="50000">
                                          <p:cBhvr additive="base">
                                            <p:cTn id="11" dur="1000" fill="hold"/>
                                            <p:tgtEl>
                                              <p:spTgt spid="24"/>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2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50000">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14:bounceEnd="50000">
                                          <p:cBhvr additive="base">
                                            <p:cTn id="15" dur="1000" fill="hold"/>
                                            <p:tgtEl>
                                              <p:spTgt spid="25"/>
                                            </p:tgtEl>
                                            <p:attrNameLst>
                                              <p:attrName>ppt_x</p:attrName>
                                            </p:attrNameLst>
                                          </p:cBhvr>
                                          <p:tavLst>
                                            <p:tav tm="0">
                                              <p:val>
                                                <p:strVal val="1+#ppt_w/2"/>
                                              </p:val>
                                            </p:tav>
                                            <p:tav tm="100000">
                                              <p:val>
                                                <p:strVal val="#ppt_x"/>
                                              </p:val>
                                            </p:tav>
                                          </p:tavLst>
                                        </p:anim>
                                        <p:anim calcmode="lin" valueType="num" p14:bounceEnd="50000">
                                          <p:cBhvr additive="base">
                                            <p:cTn id="16" dur="1000" fill="hold"/>
                                            <p:tgtEl>
                                              <p:spTgt spid="25"/>
                                            </p:tgtEl>
                                            <p:attrNameLst>
                                              <p:attrName>ppt_y</p:attrName>
                                            </p:attrNameLst>
                                          </p:cBhvr>
                                          <p:tavLst>
                                            <p:tav tm="0">
                                              <p:val>
                                                <p:strVal val="#ppt_y"/>
                                              </p:val>
                                            </p:tav>
                                            <p:tav tm="100000">
                                              <p:val>
                                                <p:strVal val="#ppt_y"/>
                                              </p:val>
                                            </p:tav>
                                          </p:tavLst>
                                        </p:anim>
                                      </p:childTnLst>
                                    </p:cTn>
                                  </p:par>
                                  <p:par>
                                    <p:cTn id="17" presetID="5" presetClass="entr" presetSubtype="1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checkerboard(across)">
                                          <p:cBhvr>
                                            <p:cTn id="19" dur="1000"/>
                                            <p:tgtEl>
                                              <p:spTgt spid="26"/>
                                            </p:tgtEl>
                                          </p:cBhvr>
                                        </p:animEffect>
                                      </p:childTnLst>
                                    </p:cTn>
                                  </p:par>
                                  <p:par>
                                    <p:cTn id="20" presetID="5" presetClass="entr" presetSubtype="10" fill="hold" grpId="0" nodeType="withEffect">
                                      <p:stCondLst>
                                        <p:cond delay="1000"/>
                                      </p:stCondLst>
                                      <p:childTnLst>
                                        <p:set>
                                          <p:cBhvr>
                                            <p:cTn id="21" dur="1" fill="hold">
                                              <p:stCondLst>
                                                <p:cond delay="0"/>
                                              </p:stCondLst>
                                            </p:cTn>
                                            <p:tgtEl>
                                              <p:spTgt spid="27"/>
                                            </p:tgtEl>
                                            <p:attrNameLst>
                                              <p:attrName>style.visibility</p:attrName>
                                            </p:attrNameLst>
                                          </p:cBhvr>
                                          <p:to>
                                            <p:strVal val="visible"/>
                                          </p:to>
                                        </p:set>
                                        <p:animEffect transition="in" filter="checkerboard(across)">
                                          <p:cBhvr>
                                            <p:cTn id="22" dur="1000"/>
                                            <p:tgtEl>
                                              <p:spTgt spid="27"/>
                                            </p:tgtEl>
                                          </p:cBhvr>
                                        </p:animEffect>
                                      </p:childTnLst>
                                    </p:cTn>
                                  </p:par>
                                  <p:par>
                                    <p:cTn id="23" presetID="5" presetClass="entr" presetSubtype="10" fill="hold" grpId="0" nodeType="withEffect">
                                      <p:stCondLst>
                                        <p:cond delay="500"/>
                                      </p:stCondLst>
                                      <p:childTnLst>
                                        <p:set>
                                          <p:cBhvr>
                                            <p:cTn id="24" dur="1" fill="hold">
                                              <p:stCondLst>
                                                <p:cond delay="0"/>
                                              </p:stCondLst>
                                            </p:cTn>
                                            <p:tgtEl>
                                              <p:spTgt spid="28"/>
                                            </p:tgtEl>
                                            <p:attrNameLst>
                                              <p:attrName>style.visibility</p:attrName>
                                            </p:attrNameLst>
                                          </p:cBhvr>
                                          <p:to>
                                            <p:strVal val="visible"/>
                                          </p:to>
                                        </p:set>
                                        <p:animEffect transition="in" filter="checkerboard(across)">
                                          <p:cBhvr>
                                            <p:cTn id="25"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1000" fill="hold"/>
                                            <p:tgtEl>
                                              <p:spTgt spid="23"/>
                                            </p:tgtEl>
                                            <p:attrNameLst>
                                              <p:attrName>ppt_x</p:attrName>
                                            </p:attrNameLst>
                                          </p:cBhvr>
                                          <p:tavLst>
                                            <p:tav tm="0">
                                              <p:val>
                                                <p:strVal val="1+#ppt_w/2"/>
                                              </p:val>
                                            </p:tav>
                                            <p:tav tm="100000">
                                              <p:val>
                                                <p:strVal val="#ppt_x"/>
                                              </p:val>
                                            </p:tav>
                                          </p:tavLst>
                                        </p:anim>
                                        <p:anim calcmode="lin" valueType="num">
                                          <p:cBhvr additive="base">
                                            <p:cTn id="8" dur="1000" fill="hold"/>
                                            <p:tgtEl>
                                              <p:spTgt spid="2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100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1000" fill="hold"/>
                                            <p:tgtEl>
                                              <p:spTgt spid="24"/>
                                            </p:tgtEl>
                                            <p:attrNameLst>
                                              <p:attrName>ppt_x</p:attrName>
                                            </p:attrNameLst>
                                          </p:cBhvr>
                                          <p:tavLst>
                                            <p:tav tm="0">
                                              <p:val>
                                                <p:strVal val="1+#ppt_w/2"/>
                                              </p:val>
                                            </p:tav>
                                            <p:tav tm="100000">
                                              <p:val>
                                                <p:strVal val="#ppt_x"/>
                                              </p:val>
                                            </p:tav>
                                          </p:tavLst>
                                        </p:anim>
                                        <p:anim calcmode="lin" valueType="num">
                                          <p:cBhvr additive="base">
                                            <p:cTn id="12" dur="1000" fill="hold"/>
                                            <p:tgtEl>
                                              <p:spTgt spid="2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1000" fill="hold"/>
                                            <p:tgtEl>
                                              <p:spTgt spid="25"/>
                                            </p:tgtEl>
                                            <p:attrNameLst>
                                              <p:attrName>ppt_x</p:attrName>
                                            </p:attrNameLst>
                                          </p:cBhvr>
                                          <p:tavLst>
                                            <p:tav tm="0">
                                              <p:val>
                                                <p:strVal val="1+#ppt_w/2"/>
                                              </p:val>
                                            </p:tav>
                                            <p:tav tm="100000">
                                              <p:val>
                                                <p:strVal val="#ppt_x"/>
                                              </p:val>
                                            </p:tav>
                                          </p:tavLst>
                                        </p:anim>
                                        <p:anim calcmode="lin" valueType="num">
                                          <p:cBhvr additive="base">
                                            <p:cTn id="16" dur="1000" fill="hold"/>
                                            <p:tgtEl>
                                              <p:spTgt spid="25"/>
                                            </p:tgtEl>
                                            <p:attrNameLst>
                                              <p:attrName>ppt_y</p:attrName>
                                            </p:attrNameLst>
                                          </p:cBhvr>
                                          <p:tavLst>
                                            <p:tav tm="0">
                                              <p:val>
                                                <p:strVal val="#ppt_y"/>
                                              </p:val>
                                            </p:tav>
                                            <p:tav tm="100000">
                                              <p:val>
                                                <p:strVal val="#ppt_y"/>
                                              </p:val>
                                            </p:tav>
                                          </p:tavLst>
                                        </p:anim>
                                      </p:childTnLst>
                                    </p:cTn>
                                  </p:par>
                                  <p:par>
                                    <p:cTn id="17" presetID="5" presetClass="entr" presetSubtype="1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checkerboard(across)">
                                          <p:cBhvr>
                                            <p:cTn id="19" dur="1000"/>
                                            <p:tgtEl>
                                              <p:spTgt spid="26"/>
                                            </p:tgtEl>
                                          </p:cBhvr>
                                        </p:animEffect>
                                      </p:childTnLst>
                                    </p:cTn>
                                  </p:par>
                                  <p:par>
                                    <p:cTn id="20" presetID="5" presetClass="entr" presetSubtype="10" fill="hold" grpId="0" nodeType="withEffect">
                                      <p:stCondLst>
                                        <p:cond delay="1000"/>
                                      </p:stCondLst>
                                      <p:childTnLst>
                                        <p:set>
                                          <p:cBhvr>
                                            <p:cTn id="21" dur="1" fill="hold">
                                              <p:stCondLst>
                                                <p:cond delay="0"/>
                                              </p:stCondLst>
                                            </p:cTn>
                                            <p:tgtEl>
                                              <p:spTgt spid="27"/>
                                            </p:tgtEl>
                                            <p:attrNameLst>
                                              <p:attrName>style.visibility</p:attrName>
                                            </p:attrNameLst>
                                          </p:cBhvr>
                                          <p:to>
                                            <p:strVal val="visible"/>
                                          </p:to>
                                        </p:set>
                                        <p:animEffect transition="in" filter="checkerboard(across)">
                                          <p:cBhvr>
                                            <p:cTn id="22" dur="1000"/>
                                            <p:tgtEl>
                                              <p:spTgt spid="27"/>
                                            </p:tgtEl>
                                          </p:cBhvr>
                                        </p:animEffect>
                                      </p:childTnLst>
                                    </p:cTn>
                                  </p:par>
                                  <p:par>
                                    <p:cTn id="23" presetID="5" presetClass="entr" presetSubtype="10" fill="hold" grpId="0" nodeType="withEffect">
                                      <p:stCondLst>
                                        <p:cond delay="500"/>
                                      </p:stCondLst>
                                      <p:childTnLst>
                                        <p:set>
                                          <p:cBhvr>
                                            <p:cTn id="24" dur="1" fill="hold">
                                              <p:stCondLst>
                                                <p:cond delay="0"/>
                                              </p:stCondLst>
                                            </p:cTn>
                                            <p:tgtEl>
                                              <p:spTgt spid="28"/>
                                            </p:tgtEl>
                                            <p:attrNameLst>
                                              <p:attrName>style.visibility</p:attrName>
                                            </p:attrNameLst>
                                          </p:cBhvr>
                                          <p:to>
                                            <p:strVal val="visible"/>
                                          </p:to>
                                        </p:set>
                                        <p:animEffect transition="in" filter="checkerboard(across)">
                                          <p:cBhvr>
                                            <p:cTn id="25"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onut 3">
            <a:extLst>
              <a:ext uri="{FF2B5EF4-FFF2-40B4-BE49-F238E27FC236}">
                <a16:creationId xmlns:a16="http://schemas.microsoft.com/office/drawing/2014/main" id="{A6848C4B-31A8-454C-BFD4-40FA324DD08C}"/>
              </a:ext>
            </a:extLst>
          </p:cNvPr>
          <p:cNvSpPr/>
          <p:nvPr/>
        </p:nvSpPr>
        <p:spPr>
          <a:xfrm>
            <a:off x="-3641192" y="-1122757"/>
            <a:ext cx="9257552" cy="9103514"/>
          </a:xfrm>
          <a:prstGeom prst="donut">
            <a:avLst>
              <a:gd name="adj" fmla="val 10996"/>
            </a:avLst>
          </a:prstGeom>
          <a:gradFill>
            <a:gsLst>
              <a:gs pos="0">
                <a:schemeClr val="tx1">
                  <a:lumMod val="64000"/>
                  <a:lumOff val="36000"/>
                </a:schemeClr>
              </a:gs>
              <a:gs pos="99000">
                <a:schemeClr val="tx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BA380DF9-980D-0F49-9CC7-91AE08978723}"/>
              </a:ext>
            </a:extLst>
          </p:cNvPr>
          <p:cNvSpPr txBox="1"/>
          <p:nvPr/>
        </p:nvSpPr>
        <p:spPr>
          <a:xfrm>
            <a:off x="425302" y="2367171"/>
            <a:ext cx="3159888" cy="2123658"/>
          </a:xfrm>
          <a:prstGeom prst="rect">
            <a:avLst/>
          </a:prstGeom>
          <a:noFill/>
        </p:spPr>
        <p:txBody>
          <a:bodyPr wrap="square" rtlCol="0">
            <a:spAutoFit/>
          </a:bodyPr>
          <a:lstStyle/>
          <a:p>
            <a:pPr algn="ctr"/>
            <a:r>
              <a:rPr lang="en-US" sz="4400" b="1" dirty="0">
                <a:solidFill>
                  <a:schemeClr val="tx1">
                    <a:lumMod val="95000"/>
                    <a:lumOff val="5000"/>
                  </a:schemeClr>
                </a:solidFill>
                <a:latin typeface="Copperplate" panose="02000504000000020004" pitchFamily="2" charset="77"/>
                <a:ea typeface="Verdana" panose="020B0604030504040204" pitchFamily="34" charset="0"/>
                <a:cs typeface="Verdana" panose="020B0604030504040204" pitchFamily="34" charset="0"/>
              </a:rPr>
              <a:t>Solution For</a:t>
            </a:r>
          </a:p>
          <a:p>
            <a:pPr algn="ctr"/>
            <a:r>
              <a:rPr lang="en-US" sz="4400" b="1" dirty="0">
                <a:solidFill>
                  <a:schemeClr val="tx1">
                    <a:lumMod val="95000"/>
                    <a:lumOff val="5000"/>
                  </a:schemeClr>
                </a:solidFill>
                <a:latin typeface="Copperplate" panose="02000504000000020004" pitchFamily="2" charset="77"/>
                <a:ea typeface="Verdana" panose="020B0604030504040204" pitchFamily="34" charset="0"/>
                <a:cs typeface="Verdana" panose="020B0604030504040204" pitchFamily="34" charset="0"/>
              </a:rPr>
              <a:t>Problems</a:t>
            </a:r>
          </a:p>
        </p:txBody>
      </p:sp>
      <p:sp>
        <p:nvSpPr>
          <p:cNvPr id="6" name="TextBox 5">
            <a:extLst>
              <a:ext uri="{FF2B5EF4-FFF2-40B4-BE49-F238E27FC236}">
                <a16:creationId xmlns:a16="http://schemas.microsoft.com/office/drawing/2014/main" id="{4ED09B55-A065-A74F-9590-3643E558D790}"/>
              </a:ext>
            </a:extLst>
          </p:cNvPr>
          <p:cNvSpPr txBox="1"/>
          <p:nvPr/>
        </p:nvSpPr>
        <p:spPr>
          <a:xfrm>
            <a:off x="5868555" y="766732"/>
            <a:ext cx="5756476" cy="5324535"/>
          </a:xfrm>
          <a:prstGeom prst="rect">
            <a:avLst/>
          </a:prstGeom>
          <a:noFill/>
        </p:spPr>
        <p:txBody>
          <a:bodyPr wrap="square" rtlCol="0">
            <a:spAutoFit/>
          </a:bodyPr>
          <a:lstStyle/>
          <a:p>
            <a:pPr marL="285750" indent="-285750" algn="just">
              <a:buFont typeface="Courier New" panose="02070309020205020404" pitchFamily="49" charset="0"/>
              <a:buChar char="o"/>
            </a:pPr>
            <a:r>
              <a:rPr lang="en-US" sz="2000" b="1" dirty="0">
                <a:latin typeface="Times New Roman" panose="02020603050405020304" pitchFamily="18" charset="0"/>
                <a:ea typeface="Verdana" panose="020B0604030504040204" pitchFamily="34" charset="0"/>
                <a:cs typeface="Times New Roman" panose="02020603050405020304" pitchFamily="18" charset="0"/>
              </a:rPr>
              <a:t>Blockchain Technology:- </a:t>
            </a:r>
            <a:r>
              <a:rPr lang="en-US" dirty="0">
                <a:latin typeface="Times New Roman" panose="02020603050405020304" pitchFamily="18" charset="0"/>
                <a:ea typeface="Verdana" panose="020B0604030504040204" pitchFamily="34" charset="0"/>
                <a:cs typeface="Times New Roman" panose="02020603050405020304" pitchFamily="18" charset="0"/>
              </a:rPr>
              <a:t>Our decentralized platform is built to ensure transparency, low fees and secure transactions. </a:t>
            </a:r>
          </a:p>
          <a:p>
            <a:pPr marL="285750" indent="-285750" algn="just">
              <a:buFont typeface="Courier New" panose="02070309020205020404" pitchFamily="49" charset="0"/>
              <a:buChar char="o"/>
            </a:pPr>
            <a:endParaRPr lang="en-US" dirty="0">
              <a:latin typeface="Times New Roman" panose="02020603050405020304" pitchFamily="18" charset="0"/>
              <a:ea typeface="Verdana" panose="020B0604030504040204" pitchFamily="34" charset="0"/>
              <a:cs typeface="Times New Roman" panose="02020603050405020304" pitchFamily="18" charset="0"/>
            </a:endParaRPr>
          </a:p>
          <a:p>
            <a:pPr marL="285750" indent="-285750" algn="just">
              <a:buFont typeface="Courier New" panose="02070309020205020404" pitchFamily="49" charset="0"/>
              <a:buChar char="o"/>
            </a:pPr>
            <a:r>
              <a:rPr lang="en-US" sz="2000" b="1" dirty="0">
                <a:latin typeface="Times New Roman" panose="02020603050405020304" pitchFamily="18" charset="0"/>
                <a:ea typeface="Verdana" panose="020B0604030504040204" pitchFamily="34" charset="0"/>
                <a:cs typeface="Times New Roman" panose="02020603050405020304" pitchFamily="18" charset="0"/>
              </a:rPr>
              <a:t>Unlimited Reach:- </a:t>
            </a:r>
            <a:r>
              <a:rPr lang="en-US" dirty="0">
                <a:latin typeface="Times New Roman" panose="02020603050405020304" pitchFamily="18" charset="0"/>
                <a:ea typeface="Verdana" panose="020B0604030504040204" pitchFamily="34" charset="0"/>
                <a:cs typeface="Times New Roman" panose="02020603050405020304" pitchFamily="18" charset="0"/>
              </a:rPr>
              <a:t>Our platform has unlimited reach as anyone, anywhere can access it and invest in projects that they are passionate about.</a:t>
            </a:r>
          </a:p>
          <a:p>
            <a:pPr marL="285750" indent="-285750" algn="just">
              <a:buFont typeface="Courier New" panose="02070309020205020404" pitchFamily="49" charset="0"/>
              <a:buChar char="o"/>
            </a:pPr>
            <a:endParaRPr lang="en-US" dirty="0">
              <a:latin typeface="Times New Roman" panose="02020603050405020304" pitchFamily="18" charset="0"/>
              <a:ea typeface="Verdana" panose="020B0604030504040204" pitchFamily="34" charset="0"/>
              <a:cs typeface="Times New Roman" panose="02020603050405020304" pitchFamily="18" charset="0"/>
            </a:endParaRPr>
          </a:p>
          <a:p>
            <a:pPr marL="285750" indent="-285750" algn="just">
              <a:buFont typeface="Courier New" panose="02070309020205020404" pitchFamily="49" charset="0"/>
              <a:buChar char="o"/>
            </a:pPr>
            <a:r>
              <a:rPr lang="en-US" sz="2000" b="1" dirty="0">
                <a:latin typeface="Times New Roman" panose="02020603050405020304" pitchFamily="18" charset="0"/>
                <a:ea typeface="Verdana" panose="020B0604030504040204" pitchFamily="34" charset="0"/>
                <a:cs typeface="Times New Roman" panose="02020603050405020304" pitchFamily="18" charset="0"/>
              </a:rPr>
              <a:t>Smart Contracts:- </a:t>
            </a:r>
            <a:r>
              <a:rPr lang="en-CA" dirty="0">
                <a:latin typeface="Times New Roman" panose="02020603050405020304" pitchFamily="18" charset="0"/>
                <a:cs typeface="Times New Roman" panose="02020603050405020304" pitchFamily="18" charset="0"/>
              </a:rPr>
              <a:t>Smart contracts ensure that funds are automatically transferred to creators when conditions are met, and refunds are provided if conditions are not met.</a:t>
            </a:r>
          </a:p>
          <a:p>
            <a:pPr algn="just"/>
            <a:endParaRPr lang="en-CA" dirty="0">
              <a:latin typeface="Times New Roman" panose="02020603050405020304" pitchFamily="18" charset="0"/>
              <a:cs typeface="Times New Roman" panose="02020603050405020304" pitchFamily="18" charset="0"/>
            </a:endParaRPr>
          </a:p>
          <a:p>
            <a:pPr marL="285750" indent="-285750" algn="just">
              <a:buFont typeface="Courier New" panose="02070309020205020404" pitchFamily="49" charset="0"/>
              <a:buChar char="o"/>
            </a:pPr>
            <a:r>
              <a:rPr lang="en-US" sz="2000" b="1" dirty="0">
                <a:latin typeface="Times New Roman" panose="02020603050405020304" pitchFamily="18" charset="0"/>
                <a:ea typeface="Verdana" panose="020B0604030504040204" pitchFamily="34" charset="0"/>
                <a:cs typeface="Times New Roman" panose="02020603050405020304" pitchFamily="18" charset="0"/>
              </a:rPr>
              <a:t>Crowd Verification:- </a:t>
            </a:r>
            <a:r>
              <a:rPr lang="en-CA" dirty="0">
                <a:latin typeface="Times New Roman" panose="02020603050405020304" pitchFamily="18" charset="0"/>
                <a:cs typeface="Times New Roman" panose="02020603050405020304" pitchFamily="18" charset="0"/>
              </a:rPr>
              <a:t>Our system relies on crowd verification to ensure that projects are legitimate and viable before being listed on the platform. This increases the credibility of the platform</a:t>
            </a:r>
          </a:p>
          <a:p>
            <a:pPr marL="285750" indent="-285750" algn="just">
              <a:buFont typeface="Courier New" panose="02070309020205020404" pitchFamily="49" charset="0"/>
              <a:buChar char="o"/>
            </a:pPr>
            <a:endParaRPr lang="en-US" sz="1300" b="1" dirty="0">
              <a:latin typeface="Times New Roman" panose="02020603050405020304" pitchFamily="18" charset="0"/>
              <a:ea typeface="Verdana" panose="020B0604030504040204" pitchFamily="34" charset="0"/>
              <a:cs typeface="Times New Roman" panose="02020603050405020304" pitchFamily="18" charset="0"/>
            </a:endParaRPr>
          </a:p>
          <a:p>
            <a:pPr algn="just"/>
            <a:endParaRPr lang="en-US" sz="1300" dirty="0">
              <a:latin typeface="Times New Roman" panose="02020603050405020304" pitchFamily="18" charset="0"/>
              <a:ea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39192450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withEffect" p14:presetBounceEnd="50000">
                                      <p:stCondLst>
                                        <p:cond delay="0"/>
                                      </p:stCondLst>
                                      <p:childTnLst>
                                        <p:animRot by="21600000" p14:bounceEnd="50000">
                                          <p:cBhvr>
                                            <p:cTn id="6" dur="3000" fill="hold"/>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withEffect">
                                      <p:stCondLst>
                                        <p:cond delay="0"/>
                                      </p:stCondLst>
                                      <p:childTnLst>
                                        <p:animRot by="21600000">
                                          <p:cBhvr>
                                            <p:cTn id="6" dur="3000" fill="hold"/>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F3521904-2558-6147-AC26-D2F606608C5A}"/>
              </a:ext>
            </a:extLst>
          </p:cNvPr>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brightnessContrast bright="-60000"/>
                    </a14:imgEffect>
                  </a14:imgLayer>
                </a14:imgProps>
              </a:ext>
            </a:extLst>
          </a:blip>
          <a:srcRect t="40682" b="40682"/>
          <a:stretch>
            <a:fillRect/>
          </a:stretch>
        </p:blipFill>
        <p:spPr>
          <a:xfrm>
            <a:off x="-3718" y="0"/>
            <a:ext cx="12195717" cy="1773356"/>
          </a:xfrm>
        </p:spPr>
      </p:pic>
      <p:sp>
        <p:nvSpPr>
          <p:cNvPr id="9" name="TextBox 8">
            <a:extLst>
              <a:ext uri="{FF2B5EF4-FFF2-40B4-BE49-F238E27FC236}">
                <a16:creationId xmlns:a16="http://schemas.microsoft.com/office/drawing/2014/main" id="{83C69D9C-3D64-FF42-BC83-B5D633BF047C}"/>
              </a:ext>
            </a:extLst>
          </p:cNvPr>
          <p:cNvSpPr txBox="1"/>
          <p:nvPr/>
        </p:nvSpPr>
        <p:spPr>
          <a:xfrm>
            <a:off x="3289526" y="504596"/>
            <a:ext cx="5609228" cy="646331"/>
          </a:xfrm>
          <a:prstGeom prst="rect">
            <a:avLst/>
          </a:prstGeom>
          <a:noFill/>
        </p:spPr>
        <p:txBody>
          <a:bodyPr wrap="none" rtlCol="0">
            <a:spAutoFit/>
          </a:bodyPr>
          <a:lstStyle/>
          <a:p>
            <a:r>
              <a:rPr lang="en-US" sz="3600" dirty="0">
                <a:solidFill>
                  <a:schemeClr val="bg1"/>
                </a:solidFill>
                <a:latin typeface="Copperplate" panose="02000504000000020004" pitchFamily="2" charset="77"/>
              </a:rPr>
              <a:t>MARKET OPPORTUNITY</a:t>
            </a:r>
          </a:p>
        </p:txBody>
      </p:sp>
      <p:pic>
        <p:nvPicPr>
          <p:cNvPr id="11" name="Picture 10">
            <a:extLst>
              <a:ext uri="{FF2B5EF4-FFF2-40B4-BE49-F238E27FC236}">
                <a16:creationId xmlns:a16="http://schemas.microsoft.com/office/drawing/2014/main" id="{BE6DB853-6843-A440-AB61-8CA0BC176A80}"/>
              </a:ext>
            </a:extLst>
          </p:cNvPr>
          <p:cNvPicPr>
            <a:picLocks noChangeAspect="1"/>
          </p:cNvPicPr>
          <p:nvPr/>
        </p:nvPicPr>
        <p:blipFill>
          <a:blip r:embed="rId4"/>
          <a:stretch>
            <a:fillRect/>
          </a:stretch>
        </p:blipFill>
        <p:spPr>
          <a:xfrm>
            <a:off x="8417588" y="2765192"/>
            <a:ext cx="3479988" cy="2319992"/>
          </a:xfrm>
          <a:prstGeom prst="rect">
            <a:avLst/>
          </a:prstGeom>
          <a:effectLst>
            <a:outerShdw blurRad="292100" dist="38100" dir="8100000" sx="102000" sy="102000" algn="tr" rotWithShape="0">
              <a:schemeClr val="tx1">
                <a:lumMod val="65000"/>
                <a:lumOff val="35000"/>
                <a:alpha val="41000"/>
              </a:schemeClr>
            </a:outerShdw>
          </a:effectLst>
        </p:spPr>
      </p:pic>
      <p:sp>
        <p:nvSpPr>
          <p:cNvPr id="12" name="Half Frame 11">
            <a:extLst>
              <a:ext uri="{FF2B5EF4-FFF2-40B4-BE49-F238E27FC236}">
                <a16:creationId xmlns:a16="http://schemas.microsoft.com/office/drawing/2014/main" id="{94A373C7-602B-9C4C-95CB-FB313C3651DE}"/>
              </a:ext>
            </a:extLst>
          </p:cNvPr>
          <p:cNvSpPr/>
          <p:nvPr/>
        </p:nvSpPr>
        <p:spPr>
          <a:xfrm rot="16200000">
            <a:off x="8112323" y="4822976"/>
            <a:ext cx="524417" cy="524417"/>
          </a:xfrm>
          <a:prstGeom prst="halfFrame">
            <a:avLst>
              <a:gd name="adj1" fmla="val 33333"/>
              <a:gd name="adj2" fmla="val 31207"/>
            </a:avLst>
          </a:prstGeom>
          <a:gradFill>
            <a:gsLst>
              <a:gs pos="0">
                <a:schemeClr val="tx1">
                  <a:lumMod val="64000"/>
                  <a:lumOff val="36000"/>
                </a:schemeClr>
              </a:gs>
              <a:gs pos="99000">
                <a:schemeClr val="tx1"/>
              </a:gs>
            </a:gsLst>
            <a:lin ang="4800000" scaled="0"/>
          </a:gradFill>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Half Frame 12">
            <a:extLst>
              <a:ext uri="{FF2B5EF4-FFF2-40B4-BE49-F238E27FC236}">
                <a16:creationId xmlns:a16="http://schemas.microsoft.com/office/drawing/2014/main" id="{3E714C3D-B54C-764D-86C2-72B6844149C3}"/>
              </a:ext>
            </a:extLst>
          </p:cNvPr>
          <p:cNvSpPr/>
          <p:nvPr/>
        </p:nvSpPr>
        <p:spPr>
          <a:xfrm rot="5400000">
            <a:off x="11635368" y="2502984"/>
            <a:ext cx="524417" cy="524417"/>
          </a:xfrm>
          <a:prstGeom prst="halfFrame">
            <a:avLst>
              <a:gd name="adj1" fmla="val 33333"/>
              <a:gd name="adj2" fmla="val 31207"/>
            </a:avLst>
          </a:prstGeom>
          <a:gradFill>
            <a:gsLst>
              <a:gs pos="0">
                <a:schemeClr val="tx1">
                  <a:lumMod val="64000"/>
                  <a:lumOff val="36000"/>
                </a:schemeClr>
              </a:gs>
              <a:gs pos="99000">
                <a:schemeClr val="tx1"/>
              </a:gs>
            </a:gsLst>
            <a:lin ang="4800000" scaled="0"/>
          </a:gradFill>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TextBox 13">
            <a:extLst>
              <a:ext uri="{FF2B5EF4-FFF2-40B4-BE49-F238E27FC236}">
                <a16:creationId xmlns:a16="http://schemas.microsoft.com/office/drawing/2014/main" id="{5BA1949A-B867-A144-8F87-D6A1113B728B}"/>
              </a:ext>
            </a:extLst>
          </p:cNvPr>
          <p:cNvSpPr txBox="1"/>
          <p:nvPr/>
        </p:nvSpPr>
        <p:spPr>
          <a:xfrm>
            <a:off x="211874" y="2107985"/>
            <a:ext cx="3203121" cy="461665"/>
          </a:xfrm>
          <a:prstGeom prst="rect">
            <a:avLst/>
          </a:prstGeom>
          <a:noFill/>
        </p:spPr>
        <p:txBody>
          <a:bodyPr wrap="none" rtlCol="0">
            <a:spAutoFit/>
          </a:bodyPr>
          <a:lstStyle/>
          <a:p>
            <a:r>
              <a:rPr lang="en-US" sz="2400" b="1" dirty="0">
                <a:latin typeface="Copperplate" panose="02000504000000020004" pitchFamily="2" charset="77"/>
              </a:rPr>
              <a:t>Global Audience: -</a:t>
            </a:r>
          </a:p>
        </p:txBody>
      </p:sp>
      <p:sp>
        <p:nvSpPr>
          <p:cNvPr id="15" name="TextBox 14">
            <a:extLst>
              <a:ext uri="{FF2B5EF4-FFF2-40B4-BE49-F238E27FC236}">
                <a16:creationId xmlns:a16="http://schemas.microsoft.com/office/drawing/2014/main" id="{EDBF7761-B32E-464E-A4D3-8CACA9FCD1D5}"/>
              </a:ext>
            </a:extLst>
          </p:cNvPr>
          <p:cNvSpPr txBox="1"/>
          <p:nvPr/>
        </p:nvSpPr>
        <p:spPr>
          <a:xfrm>
            <a:off x="211872" y="2574732"/>
            <a:ext cx="7426711" cy="646331"/>
          </a:xfrm>
          <a:prstGeom prst="rect">
            <a:avLst/>
          </a:prstGeom>
          <a:noFill/>
        </p:spPr>
        <p:txBody>
          <a:bodyPr wrap="square" rtlCol="0">
            <a:spAutoFit/>
          </a:bodyPr>
          <a:lstStyle/>
          <a:p>
            <a:r>
              <a:rPr lang="en-CA" dirty="0"/>
              <a:t>Users from all around the world, providing access to a much larger pool of investors. </a:t>
            </a:r>
          </a:p>
        </p:txBody>
      </p:sp>
      <p:sp>
        <p:nvSpPr>
          <p:cNvPr id="16" name="TextBox 15">
            <a:extLst>
              <a:ext uri="{FF2B5EF4-FFF2-40B4-BE49-F238E27FC236}">
                <a16:creationId xmlns:a16="http://schemas.microsoft.com/office/drawing/2014/main" id="{8BCE48BF-5B9F-FB40-9751-EA012CBBB392}"/>
              </a:ext>
            </a:extLst>
          </p:cNvPr>
          <p:cNvSpPr txBox="1"/>
          <p:nvPr/>
        </p:nvSpPr>
        <p:spPr>
          <a:xfrm>
            <a:off x="211871" y="3555182"/>
            <a:ext cx="3972562" cy="461665"/>
          </a:xfrm>
          <a:prstGeom prst="rect">
            <a:avLst/>
          </a:prstGeom>
          <a:noFill/>
        </p:spPr>
        <p:txBody>
          <a:bodyPr wrap="none" rtlCol="0">
            <a:spAutoFit/>
          </a:bodyPr>
          <a:lstStyle/>
          <a:p>
            <a:r>
              <a:rPr lang="en-US" sz="2400" b="1" dirty="0">
                <a:latin typeface="Copperplate" panose="02000504000000020004" pitchFamily="2" charset="77"/>
              </a:rPr>
              <a:t>Increased Innovation: -</a:t>
            </a:r>
          </a:p>
        </p:txBody>
      </p:sp>
      <p:sp>
        <p:nvSpPr>
          <p:cNvPr id="17" name="TextBox 16">
            <a:extLst>
              <a:ext uri="{FF2B5EF4-FFF2-40B4-BE49-F238E27FC236}">
                <a16:creationId xmlns:a16="http://schemas.microsoft.com/office/drawing/2014/main" id="{01F6073F-90FC-2C4B-923A-5ABFF36387D2}"/>
              </a:ext>
            </a:extLst>
          </p:cNvPr>
          <p:cNvSpPr txBox="1"/>
          <p:nvPr/>
        </p:nvSpPr>
        <p:spPr>
          <a:xfrm>
            <a:off x="211871" y="4020107"/>
            <a:ext cx="7426711" cy="646331"/>
          </a:xfrm>
          <a:prstGeom prst="rect">
            <a:avLst/>
          </a:prstGeom>
          <a:noFill/>
        </p:spPr>
        <p:txBody>
          <a:bodyPr wrap="square" rtlCol="0">
            <a:spAutoFit/>
          </a:bodyPr>
          <a:lstStyle/>
          <a:p>
            <a:r>
              <a:rPr lang="en-CA" dirty="0"/>
              <a:t>Our platform's innovative use of  blockchain technology will differentiate us from traditional crowdfunding platforms, leading to increased user adoption.</a:t>
            </a:r>
          </a:p>
        </p:txBody>
      </p:sp>
      <p:sp>
        <p:nvSpPr>
          <p:cNvPr id="18" name="TextBox 17">
            <a:extLst>
              <a:ext uri="{FF2B5EF4-FFF2-40B4-BE49-F238E27FC236}">
                <a16:creationId xmlns:a16="http://schemas.microsoft.com/office/drawing/2014/main" id="{33499C52-FA41-9741-BB77-9E36102E9ADF}"/>
              </a:ext>
            </a:extLst>
          </p:cNvPr>
          <p:cNvSpPr txBox="1"/>
          <p:nvPr/>
        </p:nvSpPr>
        <p:spPr>
          <a:xfrm>
            <a:off x="211871" y="5003817"/>
            <a:ext cx="3187091" cy="461665"/>
          </a:xfrm>
          <a:prstGeom prst="rect">
            <a:avLst/>
          </a:prstGeom>
          <a:noFill/>
        </p:spPr>
        <p:txBody>
          <a:bodyPr wrap="none" rtlCol="0">
            <a:spAutoFit/>
          </a:bodyPr>
          <a:lstStyle/>
          <a:p>
            <a:r>
              <a:rPr lang="en-US" sz="2400" b="1" dirty="0">
                <a:latin typeface="Copperplate" panose="02000504000000020004" pitchFamily="2" charset="77"/>
              </a:rPr>
              <a:t>Market analysis: -</a:t>
            </a:r>
          </a:p>
        </p:txBody>
      </p:sp>
      <p:sp>
        <p:nvSpPr>
          <p:cNvPr id="20" name="TextBox 19">
            <a:extLst>
              <a:ext uri="{FF2B5EF4-FFF2-40B4-BE49-F238E27FC236}">
                <a16:creationId xmlns:a16="http://schemas.microsoft.com/office/drawing/2014/main" id="{15BE0B83-97C5-CC47-A1F0-00BDE2024E1E}"/>
              </a:ext>
            </a:extLst>
          </p:cNvPr>
          <p:cNvSpPr txBox="1"/>
          <p:nvPr/>
        </p:nvSpPr>
        <p:spPr>
          <a:xfrm>
            <a:off x="211871" y="5465482"/>
            <a:ext cx="7426711" cy="369332"/>
          </a:xfrm>
          <a:prstGeom prst="rect">
            <a:avLst/>
          </a:prstGeom>
          <a:noFill/>
        </p:spPr>
        <p:txBody>
          <a:bodyPr wrap="square" rtlCol="0">
            <a:spAutoFit/>
          </a:bodyPr>
          <a:lstStyle/>
          <a:p>
            <a:r>
              <a:rPr lang="en-CA" dirty="0"/>
              <a:t>The current crowdfunding market is worth around $1.25 billion.</a:t>
            </a:r>
          </a:p>
        </p:txBody>
      </p:sp>
    </p:spTree>
    <p:extLst>
      <p:ext uri="{BB962C8B-B14F-4D97-AF65-F5344CB8AC3E}">
        <p14:creationId xmlns:p14="http://schemas.microsoft.com/office/powerpoint/2010/main" val="1722446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50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50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50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1000"/>
                                        <p:tgtEl>
                                          <p:spTgt spid="17"/>
                                        </p:tgtEl>
                                      </p:cBhvr>
                                    </p:animEffect>
                                    <p:anim calcmode="lin" valueType="num">
                                      <p:cBhvr>
                                        <p:cTn id="23" dur="1000" fill="hold"/>
                                        <p:tgtEl>
                                          <p:spTgt spid="17"/>
                                        </p:tgtEl>
                                        <p:attrNameLst>
                                          <p:attrName>ppt_x</p:attrName>
                                        </p:attrNameLst>
                                      </p:cBhvr>
                                      <p:tavLst>
                                        <p:tav tm="0">
                                          <p:val>
                                            <p:strVal val="#ppt_x"/>
                                          </p:val>
                                        </p:tav>
                                        <p:tav tm="100000">
                                          <p:val>
                                            <p:strVal val="#ppt_x"/>
                                          </p:val>
                                        </p:tav>
                                      </p:tavLst>
                                    </p:anim>
                                    <p:anim calcmode="lin" valueType="num">
                                      <p:cBhvr>
                                        <p:cTn id="24" dur="1000" fill="hold"/>
                                        <p:tgtEl>
                                          <p:spTgt spid="1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50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1000"/>
                                        <p:tgtEl>
                                          <p:spTgt spid="18"/>
                                        </p:tgtEl>
                                      </p:cBhvr>
                                    </p:animEffect>
                                    <p:anim calcmode="lin" valueType="num">
                                      <p:cBhvr>
                                        <p:cTn id="28" dur="1000" fill="hold"/>
                                        <p:tgtEl>
                                          <p:spTgt spid="18"/>
                                        </p:tgtEl>
                                        <p:attrNameLst>
                                          <p:attrName>ppt_x</p:attrName>
                                        </p:attrNameLst>
                                      </p:cBhvr>
                                      <p:tavLst>
                                        <p:tav tm="0">
                                          <p:val>
                                            <p:strVal val="#ppt_x"/>
                                          </p:val>
                                        </p:tav>
                                        <p:tav tm="100000">
                                          <p:val>
                                            <p:strVal val="#ppt_x"/>
                                          </p:val>
                                        </p:tav>
                                      </p:tavLst>
                                    </p:anim>
                                    <p:anim calcmode="lin" valueType="num">
                                      <p:cBhvr>
                                        <p:cTn id="29" dur="1000" fill="hold"/>
                                        <p:tgtEl>
                                          <p:spTgt spid="1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50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1000"/>
                                        <p:tgtEl>
                                          <p:spTgt spid="20"/>
                                        </p:tgtEl>
                                      </p:cBhvr>
                                    </p:animEffect>
                                    <p:anim calcmode="lin" valueType="num">
                                      <p:cBhvr>
                                        <p:cTn id="33" dur="1000" fill="hold"/>
                                        <p:tgtEl>
                                          <p:spTgt spid="20"/>
                                        </p:tgtEl>
                                        <p:attrNameLst>
                                          <p:attrName>ppt_x</p:attrName>
                                        </p:attrNameLst>
                                      </p:cBhvr>
                                      <p:tavLst>
                                        <p:tav tm="0">
                                          <p:val>
                                            <p:strVal val="#ppt_x"/>
                                          </p:val>
                                        </p:tav>
                                        <p:tav tm="100000">
                                          <p:val>
                                            <p:strVal val="#ppt_x"/>
                                          </p:val>
                                        </p:tav>
                                      </p:tavLst>
                                    </p:anim>
                                    <p:anim calcmode="lin" valueType="num">
                                      <p:cBhvr>
                                        <p:cTn id="3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F0E079-FA22-F246-93C9-81116923B529}"/>
              </a:ext>
            </a:extLst>
          </p:cNvPr>
          <p:cNvSpPr/>
          <p:nvPr/>
        </p:nvSpPr>
        <p:spPr>
          <a:xfrm>
            <a:off x="0" y="288099"/>
            <a:ext cx="3156559" cy="1127342"/>
          </a:xfrm>
          <a:prstGeom prst="rect">
            <a:avLst/>
          </a:prstGeom>
          <a:gradFill>
            <a:gsLst>
              <a:gs pos="0">
                <a:schemeClr val="tx1">
                  <a:lumMod val="64000"/>
                  <a:lumOff val="36000"/>
                </a:schemeClr>
              </a:gs>
              <a:gs pos="99000">
                <a:schemeClr val="tx1"/>
              </a:gs>
            </a:gsLst>
            <a:lin ang="48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968758C2-C2E1-2444-AC95-F006CA8BDAA7}"/>
              </a:ext>
            </a:extLst>
          </p:cNvPr>
          <p:cNvPicPr>
            <a:picLocks noChangeAspect="1"/>
          </p:cNvPicPr>
          <p:nvPr/>
        </p:nvPicPr>
        <p:blipFill>
          <a:blip r:embed="rId2"/>
          <a:srcRect/>
          <a:stretch/>
        </p:blipFill>
        <p:spPr>
          <a:xfrm>
            <a:off x="355477" y="367569"/>
            <a:ext cx="968400" cy="968400"/>
          </a:xfrm>
          <a:prstGeom prst="rect">
            <a:avLst/>
          </a:prstGeom>
        </p:spPr>
      </p:pic>
      <p:sp>
        <p:nvSpPr>
          <p:cNvPr id="6" name="TextBox 5">
            <a:extLst>
              <a:ext uri="{FF2B5EF4-FFF2-40B4-BE49-F238E27FC236}">
                <a16:creationId xmlns:a16="http://schemas.microsoft.com/office/drawing/2014/main" id="{A64B09B6-EF3A-D147-A3CF-22A38DBE230F}"/>
              </a:ext>
            </a:extLst>
          </p:cNvPr>
          <p:cNvSpPr txBox="1"/>
          <p:nvPr/>
        </p:nvSpPr>
        <p:spPr>
          <a:xfrm>
            <a:off x="1841679" y="467048"/>
            <a:ext cx="3541690" cy="769441"/>
          </a:xfrm>
          <a:prstGeom prst="rect">
            <a:avLst/>
          </a:prstGeom>
          <a:noFill/>
        </p:spPr>
        <p:txBody>
          <a:bodyPr wrap="square" rtlCol="0">
            <a:spAutoFit/>
          </a:bodyPr>
          <a:lstStyle/>
          <a:p>
            <a:r>
              <a:rPr lang="en-CA" sz="4400" dirty="0">
                <a:solidFill>
                  <a:schemeClr val="bg1"/>
                </a:solidFill>
                <a:latin typeface="Copperplate" panose="02000504000000020004" pitchFamily="2" charset="77"/>
              </a:rPr>
              <a:t>USE </a:t>
            </a:r>
            <a:r>
              <a:rPr lang="en-CA" sz="4400" dirty="0">
                <a:latin typeface="Copperplate" panose="02000504000000020004" pitchFamily="2" charset="77"/>
              </a:rPr>
              <a:t>CASES</a:t>
            </a:r>
            <a:endParaRPr lang="en-US" sz="6000" dirty="0">
              <a:latin typeface="Copperplate" panose="02000504000000020004" pitchFamily="2" charset="77"/>
            </a:endParaRPr>
          </a:p>
        </p:txBody>
      </p:sp>
      <p:grpSp>
        <p:nvGrpSpPr>
          <p:cNvPr id="24" name="Group 23">
            <a:extLst>
              <a:ext uri="{FF2B5EF4-FFF2-40B4-BE49-F238E27FC236}">
                <a16:creationId xmlns:a16="http://schemas.microsoft.com/office/drawing/2014/main" id="{02E3B655-E10F-7949-9883-5981334DE814}"/>
              </a:ext>
            </a:extLst>
          </p:cNvPr>
          <p:cNvGrpSpPr/>
          <p:nvPr/>
        </p:nvGrpSpPr>
        <p:grpSpPr>
          <a:xfrm>
            <a:off x="755964" y="1774763"/>
            <a:ext cx="2318198" cy="2449507"/>
            <a:chOff x="755964" y="1774763"/>
            <a:chExt cx="2318198" cy="2449507"/>
          </a:xfrm>
        </p:grpSpPr>
        <p:sp>
          <p:nvSpPr>
            <p:cNvPr id="2" name="Rounded Rectangle 1">
              <a:extLst>
                <a:ext uri="{FF2B5EF4-FFF2-40B4-BE49-F238E27FC236}">
                  <a16:creationId xmlns:a16="http://schemas.microsoft.com/office/drawing/2014/main" id="{8472BD8F-53E4-E24B-93EC-6A63D1A2C8B9}"/>
                </a:ext>
              </a:extLst>
            </p:cNvPr>
            <p:cNvSpPr/>
            <p:nvPr/>
          </p:nvSpPr>
          <p:spPr>
            <a:xfrm>
              <a:off x="755964" y="2266682"/>
              <a:ext cx="2318198" cy="1957588"/>
            </a:xfrm>
            <a:prstGeom prst="roundRect">
              <a:avLst/>
            </a:prstGeom>
            <a:solidFill>
              <a:schemeClr val="bg1"/>
            </a:solidFill>
            <a:ln>
              <a:noFill/>
            </a:ln>
            <a:effectLst>
              <a:outerShdw blurRad="368300" dist="114300" dir="189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94DA0000-3F78-4642-AC97-5BF79F68B5E4}"/>
                </a:ext>
              </a:extLst>
            </p:cNvPr>
            <p:cNvSpPr txBox="1"/>
            <p:nvPr/>
          </p:nvSpPr>
          <p:spPr>
            <a:xfrm>
              <a:off x="965668" y="1774763"/>
              <a:ext cx="1898790"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EDUCATIONAL</a:t>
              </a:r>
            </a:p>
          </p:txBody>
        </p:sp>
        <p:pic>
          <p:nvPicPr>
            <p:cNvPr id="16" name="Picture 15">
              <a:extLst>
                <a:ext uri="{FF2B5EF4-FFF2-40B4-BE49-F238E27FC236}">
                  <a16:creationId xmlns:a16="http://schemas.microsoft.com/office/drawing/2014/main" id="{555AA136-9D22-C94F-89EA-F4D152ED4A30}"/>
                </a:ext>
              </a:extLst>
            </p:cNvPr>
            <p:cNvPicPr>
              <a:picLocks noChangeAspect="1"/>
            </p:cNvPicPr>
            <p:nvPr/>
          </p:nvPicPr>
          <p:blipFill>
            <a:blip r:embed="rId3"/>
            <a:stretch>
              <a:fillRect/>
            </a:stretch>
          </p:blipFill>
          <p:spPr>
            <a:xfrm>
              <a:off x="1375063" y="2705476"/>
              <a:ext cx="1080000" cy="1080000"/>
            </a:xfrm>
            <a:prstGeom prst="rect">
              <a:avLst/>
            </a:prstGeom>
          </p:spPr>
        </p:pic>
      </p:grpSp>
      <p:grpSp>
        <p:nvGrpSpPr>
          <p:cNvPr id="25" name="Group 24">
            <a:extLst>
              <a:ext uri="{FF2B5EF4-FFF2-40B4-BE49-F238E27FC236}">
                <a16:creationId xmlns:a16="http://schemas.microsoft.com/office/drawing/2014/main" id="{91DD8211-B573-5B4D-9044-1874227D2126}"/>
              </a:ext>
            </a:extLst>
          </p:cNvPr>
          <p:cNvGrpSpPr/>
          <p:nvPr/>
        </p:nvGrpSpPr>
        <p:grpSpPr>
          <a:xfrm>
            <a:off x="3513785" y="1778919"/>
            <a:ext cx="2318198" cy="2445351"/>
            <a:chOff x="3513785" y="1778919"/>
            <a:chExt cx="2318198" cy="2445351"/>
          </a:xfrm>
        </p:grpSpPr>
        <p:sp>
          <p:nvSpPr>
            <p:cNvPr id="9" name="Rounded Rectangle 8">
              <a:extLst>
                <a:ext uri="{FF2B5EF4-FFF2-40B4-BE49-F238E27FC236}">
                  <a16:creationId xmlns:a16="http://schemas.microsoft.com/office/drawing/2014/main" id="{F0AC06F7-D200-DF40-980C-234B7324E0A2}"/>
                </a:ext>
              </a:extLst>
            </p:cNvPr>
            <p:cNvSpPr/>
            <p:nvPr/>
          </p:nvSpPr>
          <p:spPr>
            <a:xfrm>
              <a:off x="3513785" y="2266682"/>
              <a:ext cx="2318198" cy="1957588"/>
            </a:xfrm>
            <a:prstGeom prst="roundRect">
              <a:avLst/>
            </a:prstGeom>
            <a:solidFill>
              <a:schemeClr val="bg1"/>
            </a:solidFill>
            <a:ln>
              <a:noFill/>
            </a:ln>
            <a:effectLst>
              <a:outerShdw blurRad="368300" dist="114300" dir="189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585AC4E4-9E1C-FD4D-92C8-E980FFA79ECB}"/>
                </a:ext>
              </a:extLst>
            </p:cNvPr>
            <p:cNvSpPr txBox="1"/>
            <p:nvPr/>
          </p:nvSpPr>
          <p:spPr>
            <a:xfrm>
              <a:off x="3660395" y="1778919"/>
              <a:ext cx="2024978"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SOCIAL CAUSES</a:t>
              </a:r>
            </a:p>
          </p:txBody>
        </p:sp>
        <p:pic>
          <p:nvPicPr>
            <p:cNvPr id="18" name="Picture 17">
              <a:extLst>
                <a:ext uri="{FF2B5EF4-FFF2-40B4-BE49-F238E27FC236}">
                  <a16:creationId xmlns:a16="http://schemas.microsoft.com/office/drawing/2014/main" id="{4A85FB8C-7A72-B845-97A5-C808E7809790}"/>
                </a:ext>
              </a:extLst>
            </p:cNvPr>
            <p:cNvPicPr>
              <a:picLocks noChangeAspect="1"/>
            </p:cNvPicPr>
            <p:nvPr/>
          </p:nvPicPr>
          <p:blipFill>
            <a:blip r:embed="rId4"/>
            <a:stretch>
              <a:fillRect/>
            </a:stretch>
          </p:blipFill>
          <p:spPr>
            <a:xfrm>
              <a:off x="4132884" y="2636014"/>
              <a:ext cx="1080000" cy="1080000"/>
            </a:xfrm>
            <a:prstGeom prst="rect">
              <a:avLst/>
            </a:prstGeom>
          </p:spPr>
        </p:pic>
      </p:grpSp>
      <p:grpSp>
        <p:nvGrpSpPr>
          <p:cNvPr id="26" name="Group 25">
            <a:extLst>
              <a:ext uri="{FF2B5EF4-FFF2-40B4-BE49-F238E27FC236}">
                <a16:creationId xmlns:a16="http://schemas.microsoft.com/office/drawing/2014/main" id="{ACE47FCD-3D31-214B-987F-76E73AFE8FF1}"/>
              </a:ext>
            </a:extLst>
          </p:cNvPr>
          <p:cNvGrpSpPr/>
          <p:nvPr/>
        </p:nvGrpSpPr>
        <p:grpSpPr>
          <a:xfrm>
            <a:off x="6360017" y="1774763"/>
            <a:ext cx="2318198" cy="2449507"/>
            <a:chOff x="6360017" y="1774763"/>
            <a:chExt cx="2318198" cy="2449507"/>
          </a:xfrm>
        </p:grpSpPr>
        <p:sp>
          <p:nvSpPr>
            <p:cNvPr id="11" name="Rounded Rectangle 10">
              <a:extLst>
                <a:ext uri="{FF2B5EF4-FFF2-40B4-BE49-F238E27FC236}">
                  <a16:creationId xmlns:a16="http://schemas.microsoft.com/office/drawing/2014/main" id="{6F821EE7-9E80-2F4F-9043-5D8A90AF1D69}"/>
                </a:ext>
              </a:extLst>
            </p:cNvPr>
            <p:cNvSpPr/>
            <p:nvPr/>
          </p:nvSpPr>
          <p:spPr>
            <a:xfrm>
              <a:off x="6360017" y="2266682"/>
              <a:ext cx="2318198" cy="1957588"/>
            </a:xfrm>
            <a:prstGeom prst="roundRect">
              <a:avLst/>
            </a:prstGeom>
            <a:solidFill>
              <a:schemeClr val="bg1"/>
            </a:solidFill>
            <a:ln>
              <a:noFill/>
            </a:ln>
            <a:effectLst>
              <a:outerShdw blurRad="368300" dist="114300" dir="189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783690B6-4D4B-9446-ABBF-40D87126F7EF}"/>
                </a:ext>
              </a:extLst>
            </p:cNvPr>
            <p:cNvSpPr txBox="1"/>
            <p:nvPr/>
          </p:nvSpPr>
          <p:spPr>
            <a:xfrm>
              <a:off x="6773591" y="1774763"/>
              <a:ext cx="1445780"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CREATORS</a:t>
              </a:r>
            </a:p>
          </p:txBody>
        </p:sp>
        <p:pic>
          <p:nvPicPr>
            <p:cNvPr id="20" name="Picture 19">
              <a:extLst>
                <a:ext uri="{FF2B5EF4-FFF2-40B4-BE49-F238E27FC236}">
                  <a16:creationId xmlns:a16="http://schemas.microsoft.com/office/drawing/2014/main" id="{36B74D35-C94C-CB44-814A-529AB9600EF3}"/>
                </a:ext>
              </a:extLst>
            </p:cNvPr>
            <p:cNvPicPr>
              <a:picLocks noChangeAspect="1"/>
            </p:cNvPicPr>
            <p:nvPr/>
          </p:nvPicPr>
          <p:blipFill>
            <a:blip r:embed="rId5"/>
            <a:stretch>
              <a:fillRect/>
            </a:stretch>
          </p:blipFill>
          <p:spPr>
            <a:xfrm>
              <a:off x="6979116" y="2636014"/>
              <a:ext cx="1080000" cy="1080000"/>
            </a:xfrm>
            <a:prstGeom prst="rect">
              <a:avLst/>
            </a:prstGeom>
          </p:spPr>
        </p:pic>
      </p:grpSp>
      <p:grpSp>
        <p:nvGrpSpPr>
          <p:cNvPr id="27" name="Group 26">
            <a:extLst>
              <a:ext uri="{FF2B5EF4-FFF2-40B4-BE49-F238E27FC236}">
                <a16:creationId xmlns:a16="http://schemas.microsoft.com/office/drawing/2014/main" id="{52B71D73-D27A-2B40-949C-1D25B6AF9B4D}"/>
              </a:ext>
            </a:extLst>
          </p:cNvPr>
          <p:cNvGrpSpPr/>
          <p:nvPr/>
        </p:nvGrpSpPr>
        <p:grpSpPr>
          <a:xfrm>
            <a:off x="9117838" y="1774763"/>
            <a:ext cx="2318198" cy="2449507"/>
            <a:chOff x="9117838" y="1774763"/>
            <a:chExt cx="2318198" cy="2449507"/>
          </a:xfrm>
        </p:grpSpPr>
        <p:sp>
          <p:nvSpPr>
            <p:cNvPr id="12" name="Rounded Rectangle 11">
              <a:extLst>
                <a:ext uri="{FF2B5EF4-FFF2-40B4-BE49-F238E27FC236}">
                  <a16:creationId xmlns:a16="http://schemas.microsoft.com/office/drawing/2014/main" id="{24945403-D5F1-644D-8E43-72B1591AC21A}"/>
                </a:ext>
              </a:extLst>
            </p:cNvPr>
            <p:cNvSpPr/>
            <p:nvPr/>
          </p:nvSpPr>
          <p:spPr>
            <a:xfrm>
              <a:off x="9117838" y="2266682"/>
              <a:ext cx="2318198" cy="1957588"/>
            </a:xfrm>
            <a:prstGeom prst="roundRect">
              <a:avLst/>
            </a:prstGeom>
            <a:solidFill>
              <a:schemeClr val="bg1"/>
            </a:solidFill>
            <a:ln>
              <a:noFill/>
            </a:ln>
            <a:effectLst>
              <a:outerShdw blurRad="368300" dist="114300" dir="18900000" algn="tl"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B0C96970-B7B7-7A4E-98F2-8488499E6E21}"/>
                </a:ext>
              </a:extLst>
            </p:cNvPr>
            <p:cNvSpPr txBox="1"/>
            <p:nvPr/>
          </p:nvSpPr>
          <p:spPr>
            <a:xfrm>
              <a:off x="9594505" y="1774763"/>
              <a:ext cx="1364861"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STARTUPS</a:t>
              </a:r>
            </a:p>
          </p:txBody>
        </p:sp>
        <p:pic>
          <p:nvPicPr>
            <p:cNvPr id="22" name="Picture 21">
              <a:extLst>
                <a:ext uri="{FF2B5EF4-FFF2-40B4-BE49-F238E27FC236}">
                  <a16:creationId xmlns:a16="http://schemas.microsoft.com/office/drawing/2014/main" id="{D9B552C8-1E8D-9745-947E-D5FFD0CE52D0}"/>
                </a:ext>
              </a:extLst>
            </p:cNvPr>
            <p:cNvPicPr>
              <a:picLocks noChangeAspect="1"/>
            </p:cNvPicPr>
            <p:nvPr/>
          </p:nvPicPr>
          <p:blipFill>
            <a:blip r:embed="rId6"/>
            <a:stretch>
              <a:fillRect/>
            </a:stretch>
          </p:blipFill>
          <p:spPr>
            <a:xfrm>
              <a:off x="9736936" y="2629825"/>
              <a:ext cx="1080000" cy="1080000"/>
            </a:xfrm>
            <a:prstGeom prst="rect">
              <a:avLst/>
            </a:prstGeom>
          </p:spPr>
        </p:pic>
      </p:grpSp>
      <p:sp>
        <p:nvSpPr>
          <p:cNvPr id="28" name="TextBox 27">
            <a:extLst>
              <a:ext uri="{FF2B5EF4-FFF2-40B4-BE49-F238E27FC236}">
                <a16:creationId xmlns:a16="http://schemas.microsoft.com/office/drawing/2014/main" id="{7BA03570-6E1C-2541-9D14-4D61FE71223E}"/>
              </a:ext>
            </a:extLst>
          </p:cNvPr>
          <p:cNvSpPr txBox="1"/>
          <p:nvPr/>
        </p:nvSpPr>
        <p:spPr>
          <a:xfrm>
            <a:off x="1020781" y="4613846"/>
            <a:ext cx="1641795" cy="1282787"/>
          </a:xfrm>
          <a:prstGeom prst="rect">
            <a:avLst/>
          </a:prstGeom>
          <a:noFill/>
        </p:spPr>
        <p:txBody>
          <a:bodyPr wrap="none" rtlCol="0">
            <a:spAutoFit/>
          </a:bodyPr>
          <a:lstStyle/>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Loans</a:t>
            </a:r>
          </a:p>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Grants</a:t>
            </a:r>
          </a:p>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Scholarships</a:t>
            </a:r>
          </a:p>
        </p:txBody>
      </p:sp>
      <p:sp>
        <p:nvSpPr>
          <p:cNvPr id="29" name="TextBox 28">
            <a:extLst>
              <a:ext uri="{FF2B5EF4-FFF2-40B4-BE49-F238E27FC236}">
                <a16:creationId xmlns:a16="http://schemas.microsoft.com/office/drawing/2014/main" id="{933AC5F9-8B6D-BE48-8E48-ADA335B39709}"/>
              </a:ext>
            </a:extLst>
          </p:cNvPr>
          <p:cNvSpPr txBox="1"/>
          <p:nvPr/>
        </p:nvSpPr>
        <p:spPr>
          <a:xfrm>
            <a:off x="4016974" y="4613846"/>
            <a:ext cx="1366395" cy="1282787"/>
          </a:xfrm>
          <a:prstGeom prst="rect">
            <a:avLst/>
          </a:prstGeom>
          <a:noFill/>
        </p:spPr>
        <p:txBody>
          <a:bodyPr wrap="square" rtlCol="0">
            <a:spAutoFit/>
          </a:bodyPr>
          <a:lstStyle/>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Floods</a:t>
            </a:r>
          </a:p>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Climate</a:t>
            </a:r>
          </a:p>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Wildfire</a:t>
            </a:r>
          </a:p>
        </p:txBody>
      </p:sp>
      <p:sp>
        <p:nvSpPr>
          <p:cNvPr id="30" name="TextBox 29">
            <a:extLst>
              <a:ext uri="{FF2B5EF4-FFF2-40B4-BE49-F238E27FC236}">
                <a16:creationId xmlns:a16="http://schemas.microsoft.com/office/drawing/2014/main" id="{0679C10A-7B36-E346-A444-1FD1CF7438E0}"/>
              </a:ext>
            </a:extLst>
          </p:cNvPr>
          <p:cNvSpPr txBox="1"/>
          <p:nvPr/>
        </p:nvSpPr>
        <p:spPr>
          <a:xfrm>
            <a:off x="9763813" y="4602826"/>
            <a:ext cx="1026243" cy="1282787"/>
          </a:xfrm>
          <a:prstGeom prst="rect">
            <a:avLst/>
          </a:prstGeom>
          <a:noFill/>
        </p:spPr>
        <p:txBody>
          <a:bodyPr wrap="none" rtlCol="0">
            <a:spAutoFit/>
          </a:bodyPr>
          <a:lstStyle/>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Gitcoin</a:t>
            </a:r>
          </a:p>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Koinify</a:t>
            </a:r>
          </a:p>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Meridio</a:t>
            </a:r>
          </a:p>
        </p:txBody>
      </p:sp>
      <p:sp>
        <p:nvSpPr>
          <p:cNvPr id="31" name="TextBox 30">
            <a:extLst>
              <a:ext uri="{FF2B5EF4-FFF2-40B4-BE49-F238E27FC236}">
                <a16:creationId xmlns:a16="http://schemas.microsoft.com/office/drawing/2014/main" id="{EAB611F8-B672-7D4A-B922-694E80499B68}"/>
              </a:ext>
            </a:extLst>
          </p:cNvPr>
          <p:cNvSpPr txBox="1"/>
          <p:nvPr/>
        </p:nvSpPr>
        <p:spPr>
          <a:xfrm>
            <a:off x="6905908" y="4628083"/>
            <a:ext cx="1335366" cy="1282787"/>
          </a:xfrm>
          <a:prstGeom prst="rect">
            <a:avLst/>
          </a:prstGeom>
          <a:noFill/>
        </p:spPr>
        <p:txBody>
          <a:bodyPr wrap="none" rtlCol="0">
            <a:spAutoFit/>
          </a:bodyPr>
          <a:lstStyle/>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Youtubers</a:t>
            </a:r>
          </a:p>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Websites</a:t>
            </a:r>
          </a:p>
          <a:p>
            <a:pPr algn="ctr">
              <a:lnSpc>
                <a:spcPct val="150000"/>
              </a:lnSpc>
            </a:pPr>
            <a:r>
              <a:rPr lang="en-US" dirty="0">
                <a:latin typeface="Verdana" panose="020B0604030504040204" pitchFamily="34" charset="0"/>
                <a:ea typeface="Verdana" panose="020B0604030504040204" pitchFamily="34" charset="0"/>
                <a:cs typeface="Verdana" panose="020B0604030504040204" pitchFamily="34" charset="0"/>
              </a:rPr>
              <a:t>Bloggers</a:t>
            </a:r>
          </a:p>
        </p:txBody>
      </p:sp>
    </p:spTree>
    <p:extLst>
      <p:ext uri="{BB962C8B-B14F-4D97-AF65-F5344CB8AC3E}">
        <p14:creationId xmlns:p14="http://schemas.microsoft.com/office/powerpoint/2010/main" val="330039524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par>
                                    <p:cTn id="8" presetID="2" presetClass="entr" presetSubtype="8" fill="hold" nodeType="withEffect" p14:presetBounceEnd="50000">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14:bounceEnd="50000">
                                          <p:cBhvr additive="base">
                                            <p:cTn id="10" dur="1000" fill="hold"/>
                                            <p:tgtEl>
                                              <p:spTgt spid="5"/>
                                            </p:tgtEl>
                                            <p:attrNameLst>
                                              <p:attrName>ppt_x</p:attrName>
                                            </p:attrNameLst>
                                          </p:cBhvr>
                                          <p:tavLst>
                                            <p:tav tm="0">
                                              <p:val>
                                                <p:strVal val="0-#ppt_w/2"/>
                                              </p:val>
                                            </p:tav>
                                            <p:tav tm="100000">
                                              <p:val>
                                                <p:strVal val="#ppt_x"/>
                                              </p:val>
                                            </p:tav>
                                          </p:tavLst>
                                        </p:anim>
                                        <p:anim calcmode="lin" valueType="num" p14:bounceEnd="50000">
                                          <p:cBhvr additive="base">
                                            <p:cTn id="11" dur="1000" fill="hold"/>
                                            <p:tgtEl>
                                              <p:spTgt spid="5"/>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50000">
                                      <p:stCondLst>
                                        <p:cond delay="500"/>
                                      </p:stCondLst>
                                      <p:childTnLst>
                                        <p:set>
                                          <p:cBhvr>
                                            <p:cTn id="13" dur="1" fill="hold">
                                              <p:stCondLst>
                                                <p:cond delay="0"/>
                                              </p:stCondLst>
                                            </p:cTn>
                                            <p:tgtEl>
                                              <p:spTgt spid="6"/>
                                            </p:tgtEl>
                                            <p:attrNameLst>
                                              <p:attrName>style.visibility</p:attrName>
                                            </p:attrNameLst>
                                          </p:cBhvr>
                                          <p:to>
                                            <p:strVal val="visible"/>
                                          </p:to>
                                        </p:set>
                                        <p:anim calcmode="lin" valueType="num" p14:bounceEnd="50000">
                                          <p:cBhvr additive="base">
                                            <p:cTn id="14" dur="1000" fill="hold"/>
                                            <p:tgtEl>
                                              <p:spTgt spid="6"/>
                                            </p:tgtEl>
                                            <p:attrNameLst>
                                              <p:attrName>ppt_x</p:attrName>
                                            </p:attrNameLst>
                                          </p:cBhvr>
                                          <p:tavLst>
                                            <p:tav tm="0">
                                              <p:val>
                                                <p:strVal val="1+#ppt_w/2"/>
                                              </p:val>
                                            </p:tav>
                                            <p:tav tm="100000">
                                              <p:val>
                                                <p:strVal val="#ppt_x"/>
                                              </p:val>
                                            </p:tav>
                                          </p:tavLst>
                                        </p:anim>
                                        <p:anim calcmode="lin" valueType="num" p14:bounceEnd="50000">
                                          <p:cBhvr additive="base">
                                            <p:cTn id="15"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par>
                                    <p:cTn id="8" presetID="2" presetClass="entr" presetSubtype="8"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additive="base">
                                            <p:cTn id="10" dur="1000" fill="hold"/>
                                            <p:tgtEl>
                                              <p:spTgt spid="5"/>
                                            </p:tgtEl>
                                            <p:attrNameLst>
                                              <p:attrName>ppt_x</p:attrName>
                                            </p:attrNameLst>
                                          </p:cBhvr>
                                          <p:tavLst>
                                            <p:tav tm="0">
                                              <p:val>
                                                <p:strVal val="0-#ppt_w/2"/>
                                              </p:val>
                                            </p:tav>
                                            <p:tav tm="100000">
                                              <p:val>
                                                <p:strVal val="#ppt_x"/>
                                              </p:val>
                                            </p:tav>
                                          </p:tavLst>
                                        </p:anim>
                                        <p:anim calcmode="lin" valueType="num">
                                          <p:cBhvr additive="base">
                                            <p:cTn id="11" dur="1000" fill="hold"/>
                                            <p:tgtEl>
                                              <p:spTgt spid="5"/>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50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1000" fill="hold"/>
                                            <p:tgtEl>
                                              <p:spTgt spid="6"/>
                                            </p:tgtEl>
                                            <p:attrNameLst>
                                              <p:attrName>ppt_x</p:attrName>
                                            </p:attrNameLst>
                                          </p:cBhvr>
                                          <p:tavLst>
                                            <p:tav tm="0">
                                              <p:val>
                                                <p:strVal val="1+#ppt_w/2"/>
                                              </p:val>
                                            </p:tav>
                                            <p:tav tm="100000">
                                              <p:val>
                                                <p:strVal val="#ppt_x"/>
                                              </p:val>
                                            </p:tav>
                                          </p:tavLst>
                                        </p:anim>
                                        <p:anim calcmode="lin" valueType="num">
                                          <p:cBhvr additive="base">
                                            <p:cTn id="15"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ame 2">
            <a:extLst>
              <a:ext uri="{FF2B5EF4-FFF2-40B4-BE49-F238E27FC236}">
                <a16:creationId xmlns:a16="http://schemas.microsoft.com/office/drawing/2014/main" id="{BB8ABE38-70A0-2747-A829-75344497EFB9}"/>
              </a:ext>
            </a:extLst>
          </p:cNvPr>
          <p:cNvSpPr/>
          <p:nvPr/>
        </p:nvSpPr>
        <p:spPr>
          <a:xfrm>
            <a:off x="565759" y="641958"/>
            <a:ext cx="11060482" cy="5574083"/>
          </a:xfrm>
          <a:prstGeom prst="frame">
            <a:avLst>
              <a:gd name="adj1" fmla="val 1730"/>
            </a:avLst>
          </a:prstGeom>
          <a:gradFill>
            <a:gsLst>
              <a:gs pos="0">
                <a:schemeClr val="tx1">
                  <a:lumMod val="64000"/>
                  <a:lumOff val="36000"/>
                </a:schemeClr>
              </a:gs>
              <a:gs pos="99000">
                <a:schemeClr val="tx1"/>
              </a:gs>
            </a:gsLst>
            <a:lin ang="48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ounded Rectangle 3">
            <a:extLst>
              <a:ext uri="{FF2B5EF4-FFF2-40B4-BE49-F238E27FC236}">
                <a16:creationId xmlns:a16="http://schemas.microsoft.com/office/drawing/2014/main" id="{42257987-23DE-6A44-9D94-A0F8D5540ECF}"/>
              </a:ext>
            </a:extLst>
          </p:cNvPr>
          <p:cNvSpPr/>
          <p:nvPr/>
        </p:nvSpPr>
        <p:spPr>
          <a:xfrm>
            <a:off x="1027134" y="272440"/>
            <a:ext cx="3093929" cy="739035"/>
          </a:xfrm>
          <a:prstGeom prst="roundRect">
            <a:avLst/>
          </a:prstGeom>
          <a:solidFill>
            <a:schemeClr val="bg1"/>
          </a:solidFill>
          <a:ln>
            <a:noFill/>
          </a:ln>
          <a:effectLst>
            <a:outerShdw blurRad="241300" dist="38100" dir="8100000" sx="101000" sy="101000" algn="tr"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effectLst>
                  <a:outerShdw blurRad="50800" dist="38100" dir="8100000" algn="tr" rotWithShape="0">
                    <a:prstClr val="black">
                      <a:alpha val="40000"/>
                    </a:prstClr>
                  </a:outerShdw>
                </a:effectLst>
                <a:latin typeface="Verdana" panose="020B0604030504040204" pitchFamily="34" charset="0"/>
                <a:ea typeface="Verdana" panose="020B0604030504040204" pitchFamily="34" charset="0"/>
                <a:cs typeface="Verdana" panose="020B0604030504040204" pitchFamily="34" charset="0"/>
              </a:rPr>
              <a:t>REFRENCES</a:t>
            </a:r>
          </a:p>
        </p:txBody>
      </p:sp>
      <p:sp>
        <p:nvSpPr>
          <p:cNvPr id="6" name="TextBox 5">
            <a:extLst>
              <a:ext uri="{FF2B5EF4-FFF2-40B4-BE49-F238E27FC236}">
                <a16:creationId xmlns:a16="http://schemas.microsoft.com/office/drawing/2014/main" id="{FE49198D-407B-094D-AB2A-3EC1EAC27DA0}"/>
              </a:ext>
            </a:extLst>
          </p:cNvPr>
          <p:cNvSpPr txBox="1"/>
          <p:nvPr/>
        </p:nvSpPr>
        <p:spPr>
          <a:xfrm>
            <a:off x="794998" y="1239684"/>
            <a:ext cx="733177" cy="707886"/>
          </a:xfrm>
          <a:prstGeom prst="rect">
            <a:avLst/>
          </a:prstGeom>
          <a:noFill/>
          <a:effectLst>
            <a:outerShdw blurRad="50800" dist="38100" dir="2700000" algn="tl" rotWithShape="0">
              <a:schemeClr val="tx1">
                <a:alpha val="40000"/>
              </a:schemeClr>
            </a:outerShdw>
          </a:effectLst>
        </p:spPr>
        <p:txBody>
          <a:bodyPr wrap="square" rtlCol="0">
            <a:spAutoFit/>
          </a:bodyPr>
          <a:lstStyle/>
          <a:p>
            <a:r>
              <a:rPr lang="en-US" sz="4000" b="1" dirty="0">
                <a:gradFill>
                  <a:gsLst>
                    <a:gs pos="0">
                      <a:schemeClr val="tx1">
                        <a:alpha val="34000"/>
                      </a:schemeClr>
                    </a:gs>
                    <a:gs pos="100000">
                      <a:schemeClr val="tx1">
                        <a:lumMod val="0"/>
                      </a:schemeClr>
                    </a:gs>
                  </a:gsLst>
                  <a:lin ang="5400000" scaled="1"/>
                </a:gradFill>
              </a:rPr>
              <a:t>01</a:t>
            </a:r>
            <a:endParaRPr lang="en-US" sz="6000" b="1" dirty="0">
              <a:gradFill>
                <a:gsLst>
                  <a:gs pos="0">
                    <a:schemeClr val="tx1">
                      <a:alpha val="34000"/>
                    </a:schemeClr>
                  </a:gs>
                  <a:gs pos="100000">
                    <a:schemeClr val="tx1">
                      <a:lumMod val="0"/>
                    </a:schemeClr>
                  </a:gs>
                </a:gsLst>
                <a:lin ang="5400000" scaled="1"/>
              </a:gradFill>
            </a:endParaRPr>
          </a:p>
        </p:txBody>
      </p:sp>
      <p:sp>
        <p:nvSpPr>
          <p:cNvPr id="7" name="TextBox 6">
            <a:extLst>
              <a:ext uri="{FF2B5EF4-FFF2-40B4-BE49-F238E27FC236}">
                <a16:creationId xmlns:a16="http://schemas.microsoft.com/office/drawing/2014/main" id="{FE6B197E-07BE-D040-B3A3-8D4B3BF31F2C}"/>
              </a:ext>
            </a:extLst>
          </p:cNvPr>
          <p:cNvSpPr txBox="1"/>
          <p:nvPr/>
        </p:nvSpPr>
        <p:spPr>
          <a:xfrm>
            <a:off x="794998" y="2102672"/>
            <a:ext cx="733177" cy="707886"/>
          </a:xfrm>
          <a:prstGeom prst="rect">
            <a:avLst/>
          </a:prstGeom>
          <a:noFill/>
          <a:effectLst>
            <a:outerShdw blurRad="50800" dist="38100" dir="2700000" algn="tl" rotWithShape="0">
              <a:schemeClr val="tx1">
                <a:alpha val="40000"/>
              </a:schemeClr>
            </a:outerShdw>
          </a:effectLst>
        </p:spPr>
        <p:txBody>
          <a:bodyPr wrap="square" rtlCol="0">
            <a:spAutoFit/>
          </a:bodyPr>
          <a:lstStyle/>
          <a:p>
            <a:r>
              <a:rPr lang="en-US" sz="4000" b="1" dirty="0">
                <a:gradFill>
                  <a:gsLst>
                    <a:gs pos="0">
                      <a:schemeClr val="tx1">
                        <a:alpha val="34000"/>
                      </a:schemeClr>
                    </a:gs>
                    <a:gs pos="100000">
                      <a:schemeClr val="tx1">
                        <a:lumMod val="0"/>
                      </a:schemeClr>
                    </a:gs>
                  </a:gsLst>
                  <a:lin ang="5400000" scaled="1"/>
                </a:gradFill>
              </a:rPr>
              <a:t>02</a:t>
            </a:r>
            <a:endParaRPr lang="en-US" sz="6000" b="1" dirty="0">
              <a:gradFill>
                <a:gsLst>
                  <a:gs pos="0">
                    <a:schemeClr val="tx1">
                      <a:alpha val="34000"/>
                    </a:schemeClr>
                  </a:gs>
                  <a:gs pos="100000">
                    <a:schemeClr val="tx1">
                      <a:lumMod val="0"/>
                    </a:schemeClr>
                  </a:gs>
                </a:gsLst>
                <a:lin ang="5400000" scaled="1"/>
              </a:gradFill>
            </a:endParaRPr>
          </a:p>
        </p:txBody>
      </p:sp>
      <p:sp>
        <p:nvSpPr>
          <p:cNvPr id="8" name="TextBox 7">
            <a:extLst>
              <a:ext uri="{FF2B5EF4-FFF2-40B4-BE49-F238E27FC236}">
                <a16:creationId xmlns:a16="http://schemas.microsoft.com/office/drawing/2014/main" id="{715896E8-E7E1-EC46-999C-23FDDBC341FA}"/>
              </a:ext>
            </a:extLst>
          </p:cNvPr>
          <p:cNvSpPr txBox="1"/>
          <p:nvPr/>
        </p:nvSpPr>
        <p:spPr>
          <a:xfrm>
            <a:off x="794998" y="2970038"/>
            <a:ext cx="733177" cy="707886"/>
          </a:xfrm>
          <a:prstGeom prst="rect">
            <a:avLst/>
          </a:prstGeom>
          <a:noFill/>
          <a:effectLst>
            <a:outerShdw blurRad="50800" dist="38100" dir="2700000" algn="tl" rotWithShape="0">
              <a:schemeClr val="tx1">
                <a:alpha val="40000"/>
              </a:schemeClr>
            </a:outerShdw>
          </a:effectLst>
        </p:spPr>
        <p:txBody>
          <a:bodyPr wrap="square" rtlCol="0">
            <a:spAutoFit/>
          </a:bodyPr>
          <a:lstStyle/>
          <a:p>
            <a:r>
              <a:rPr lang="en-US" sz="4000" b="1" dirty="0">
                <a:gradFill>
                  <a:gsLst>
                    <a:gs pos="0">
                      <a:schemeClr val="tx1">
                        <a:alpha val="34000"/>
                      </a:schemeClr>
                    </a:gs>
                    <a:gs pos="100000">
                      <a:schemeClr val="tx1">
                        <a:lumMod val="0"/>
                      </a:schemeClr>
                    </a:gs>
                  </a:gsLst>
                  <a:lin ang="5400000" scaled="1"/>
                </a:gradFill>
              </a:rPr>
              <a:t>03</a:t>
            </a:r>
            <a:endParaRPr lang="en-US" sz="6000" b="1" dirty="0">
              <a:gradFill>
                <a:gsLst>
                  <a:gs pos="0">
                    <a:schemeClr val="tx1">
                      <a:alpha val="34000"/>
                    </a:schemeClr>
                  </a:gs>
                  <a:gs pos="100000">
                    <a:schemeClr val="tx1">
                      <a:lumMod val="0"/>
                    </a:schemeClr>
                  </a:gs>
                </a:gsLst>
                <a:lin ang="5400000" scaled="1"/>
              </a:gradFill>
            </a:endParaRPr>
          </a:p>
        </p:txBody>
      </p:sp>
      <p:sp>
        <p:nvSpPr>
          <p:cNvPr id="10" name="TextBox 9">
            <a:extLst>
              <a:ext uri="{FF2B5EF4-FFF2-40B4-BE49-F238E27FC236}">
                <a16:creationId xmlns:a16="http://schemas.microsoft.com/office/drawing/2014/main" id="{D75F33C5-86B3-B447-B7D7-8CAA4AFFDCAB}"/>
              </a:ext>
            </a:extLst>
          </p:cNvPr>
          <p:cNvSpPr txBox="1"/>
          <p:nvPr/>
        </p:nvSpPr>
        <p:spPr>
          <a:xfrm>
            <a:off x="1754971" y="1376601"/>
            <a:ext cx="9333739" cy="646331"/>
          </a:xfrm>
          <a:prstGeom prst="rect">
            <a:avLst/>
          </a:prstGeom>
          <a:noFill/>
        </p:spPr>
        <p:txBody>
          <a:bodyPr wrap="square" rtlCol="0">
            <a:spAutoFit/>
          </a:bodyPr>
          <a:lstStyle/>
          <a:p>
            <a:r>
              <a:rPr lang="en-CA" dirty="0">
                <a:solidFill>
                  <a:schemeClr val="accent1"/>
                </a:solidFill>
              </a:rPr>
              <a:t>https://</a:t>
            </a:r>
            <a:r>
              <a:rPr lang="en-CA" dirty="0" err="1">
                <a:solidFill>
                  <a:schemeClr val="accent1"/>
                </a:solidFill>
              </a:rPr>
              <a:t>www.gemini.com</a:t>
            </a:r>
            <a:r>
              <a:rPr lang="en-CA" dirty="0">
                <a:solidFill>
                  <a:schemeClr val="accent1"/>
                </a:solidFill>
              </a:rPr>
              <a:t>/</a:t>
            </a:r>
            <a:r>
              <a:rPr lang="en-CA" dirty="0" err="1">
                <a:solidFill>
                  <a:schemeClr val="accent1"/>
                </a:solidFill>
              </a:rPr>
              <a:t>cryptopedia</a:t>
            </a:r>
            <a:r>
              <a:rPr lang="en-CA" dirty="0">
                <a:solidFill>
                  <a:schemeClr val="accent1"/>
                </a:solidFill>
              </a:rPr>
              <a:t>/blockchain-crowdfunding-blockchain-startups#section-what-is-crowdfunding</a:t>
            </a:r>
          </a:p>
        </p:txBody>
      </p:sp>
      <p:sp>
        <p:nvSpPr>
          <p:cNvPr id="11" name="TextBox 10">
            <a:extLst>
              <a:ext uri="{FF2B5EF4-FFF2-40B4-BE49-F238E27FC236}">
                <a16:creationId xmlns:a16="http://schemas.microsoft.com/office/drawing/2014/main" id="{62DE256B-E9F4-0E4F-9824-A17BEEBD084A}"/>
              </a:ext>
            </a:extLst>
          </p:cNvPr>
          <p:cNvSpPr txBox="1"/>
          <p:nvPr/>
        </p:nvSpPr>
        <p:spPr>
          <a:xfrm>
            <a:off x="1754971" y="2279919"/>
            <a:ext cx="7685245" cy="369332"/>
          </a:xfrm>
          <a:prstGeom prst="rect">
            <a:avLst/>
          </a:prstGeom>
          <a:noFill/>
        </p:spPr>
        <p:txBody>
          <a:bodyPr wrap="none" rtlCol="0">
            <a:spAutoFit/>
          </a:bodyPr>
          <a:lstStyle/>
          <a:p>
            <a:r>
              <a:rPr lang="en-CA" dirty="0">
                <a:solidFill>
                  <a:schemeClr val="accent1"/>
                </a:solidFill>
              </a:rPr>
              <a:t>https://</a:t>
            </a:r>
            <a:r>
              <a:rPr lang="en-CA" dirty="0" err="1">
                <a:solidFill>
                  <a:schemeClr val="accent1"/>
                </a:solidFill>
              </a:rPr>
              <a:t>cryptogeeks.org</a:t>
            </a:r>
            <a:r>
              <a:rPr lang="en-CA" dirty="0">
                <a:solidFill>
                  <a:schemeClr val="accent1"/>
                </a:solidFill>
              </a:rPr>
              <a:t>/blockchain-crowdfunding-what-how-why-and-why-not/</a:t>
            </a:r>
          </a:p>
        </p:txBody>
      </p:sp>
      <p:sp>
        <p:nvSpPr>
          <p:cNvPr id="12" name="TextBox 11">
            <a:extLst>
              <a:ext uri="{FF2B5EF4-FFF2-40B4-BE49-F238E27FC236}">
                <a16:creationId xmlns:a16="http://schemas.microsoft.com/office/drawing/2014/main" id="{702F0E67-3E31-E44F-935A-A772AE55A8FE}"/>
              </a:ext>
            </a:extLst>
          </p:cNvPr>
          <p:cNvSpPr txBox="1"/>
          <p:nvPr/>
        </p:nvSpPr>
        <p:spPr>
          <a:xfrm>
            <a:off x="1742444" y="3115294"/>
            <a:ext cx="9546972" cy="369332"/>
          </a:xfrm>
          <a:prstGeom prst="rect">
            <a:avLst/>
          </a:prstGeom>
          <a:noFill/>
        </p:spPr>
        <p:txBody>
          <a:bodyPr wrap="none" rtlCol="0">
            <a:spAutoFit/>
          </a:bodyPr>
          <a:lstStyle/>
          <a:p>
            <a:r>
              <a:rPr lang="en-CA" dirty="0">
                <a:hlinkClick r:id="rId2"/>
              </a:rPr>
              <a:t>https://dacxichain.com/blogs/the-future-of-equity-crowdfunding-decentralized-blockchain-and-ai/</a:t>
            </a:r>
            <a:endParaRPr lang="en-CA" dirty="0"/>
          </a:p>
        </p:txBody>
      </p:sp>
    </p:spTree>
    <p:extLst>
      <p:ext uri="{BB962C8B-B14F-4D97-AF65-F5344CB8AC3E}">
        <p14:creationId xmlns:p14="http://schemas.microsoft.com/office/powerpoint/2010/main" val="253296812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595DD28-C34F-E849-9528-4A41A51D92DC}"/>
              </a:ext>
            </a:extLst>
          </p:cNvPr>
          <p:cNvSpPr/>
          <p:nvPr/>
        </p:nvSpPr>
        <p:spPr>
          <a:xfrm>
            <a:off x="0" y="1994770"/>
            <a:ext cx="288098" cy="2868460"/>
          </a:xfrm>
          <a:prstGeom prst="rect">
            <a:avLst/>
          </a:prstGeom>
          <a:gradFill>
            <a:gsLst>
              <a:gs pos="0">
                <a:schemeClr val="tx1">
                  <a:lumMod val="64000"/>
                  <a:lumOff val="36000"/>
                </a:schemeClr>
              </a:gs>
              <a:gs pos="99000">
                <a:schemeClr val="tx1"/>
              </a:gs>
            </a:gsLst>
            <a:lin ang="48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0D8705D-7C84-154A-8006-15ED0BFD05F0}"/>
              </a:ext>
            </a:extLst>
          </p:cNvPr>
          <p:cNvSpPr txBox="1"/>
          <p:nvPr/>
        </p:nvSpPr>
        <p:spPr>
          <a:xfrm>
            <a:off x="513567" y="2228579"/>
            <a:ext cx="4743606" cy="1015663"/>
          </a:xfrm>
          <a:prstGeom prst="rect">
            <a:avLst/>
          </a:prstGeom>
          <a:noFill/>
        </p:spPr>
        <p:txBody>
          <a:bodyPr wrap="none" rtlCol="0">
            <a:spAutoFit/>
          </a:bodyPr>
          <a:lstStyle/>
          <a:p>
            <a:r>
              <a:rPr lang="en-US" sz="6000" b="1" dirty="0">
                <a:solidFill>
                  <a:srgbClr val="00EDBF"/>
                </a:solidFill>
                <a:latin typeface="Verdana" panose="020B0604030504040204" pitchFamily="34" charset="0"/>
                <a:ea typeface="Verdana" panose="020B0604030504040204" pitchFamily="34" charset="0"/>
                <a:cs typeface="Verdana" panose="020B0604030504040204" pitchFamily="34" charset="0"/>
              </a:rPr>
              <a:t>Thank You</a:t>
            </a:r>
          </a:p>
        </p:txBody>
      </p:sp>
      <p:sp>
        <p:nvSpPr>
          <p:cNvPr id="5" name="TextBox 4">
            <a:extLst>
              <a:ext uri="{FF2B5EF4-FFF2-40B4-BE49-F238E27FC236}">
                <a16:creationId xmlns:a16="http://schemas.microsoft.com/office/drawing/2014/main" id="{869A9318-1612-0543-8B5B-0249A8C6EEC1}"/>
              </a:ext>
            </a:extLst>
          </p:cNvPr>
          <p:cNvSpPr txBox="1"/>
          <p:nvPr/>
        </p:nvSpPr>
        <p:spPr>
          <a:xfrm>
            <a:off x="513567" y="3616890"/>
            <a:ext cx="7189982" cy="1015663"/>
          </a:xfrm>
          <a:prstGeom prst="rect">
            <a:avLst/>
          </a:prstGeom>
          <a:noFill/>
        </p:spPr>
        <p:txBody>
          <a:bodyPr wrap="none" rtlCol="0">
            <a:spAutoFit/>
          </a:bodyPr>
          <a:lstStyle/>
          <a:p>
            <a:r>
              <a:rPr lang="en-US" sz="6000" dirty="0">
                <a:latin typeface="Verdana" panose="020B0604030504040204" pitchFamily="34" charset="0"/>
                <a:ea typeface="Verdana" panose="020B0604030504040204" pitchFamily="34" charset="0"/>
                <a:cs typeface="Verdana" panose="020B0604030504040204" pitchFamily="34" charset="0"/>
              </a:rPr>
              <a:t>For Your Attention</a:t>
            </a:r>
          </a:p>
        </p:txBody>
      </p:sp>
    </p:spTree>
    <p:extLst>
      <p:ext uri="{BB962C8B-B14F-4D97-AF65-F5344CB8AC3E}">
        <p14:creationId xmlns:p14="http://schemas.microsoft.com/office/powerpoint/2010/main" val="4191767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p:tgtEl>
                                          <p:spTgt spid="4"/>
                                        </p:tgtEl>
                                        <p:attrNameLst>
                                          <p:attrName>ppt_x</p:attrName>
                                        </p:attrNameLst>
                                      </p:cBhvr>
                                      <p:tavLst>
                                        <p:tav tm="0">
                                          <p:val>
                                            <p:strVal val="#ppt_x+#ppt_w*1.125000"/>
                                          </p:val>
                                        </p:tav>
                                        <p:tav tm="100000">
                                          <p:val>
                                            <p:strVal val="#ppt_x"/>
                                          </p:val>
                                        </p:tav>
                                      </p:tavLst>
                                    </p:anim>
                                    <p:animEffect transition="in" filter="wipe(left)">
                                      <p:cBhvr>
                                        <p:cTn id="8" dur="1000"/>
                                        <p:tgtEl>
                                          <p:spTgt spid="4"/>
                                        </p:tgtEl>
                                      </p:cBhvr>
                                    </p:animEffect>
                                  </p:childTnLst>
                                </p:cTn>
                              </p:par>
                              <p:par>
                                <p:cTn id="9" presetID="12" presetClass="entr" presetSubtype="2" fill="hold" grpId="0"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p:tgtEl>
                                          <p:spTgt spid="5"/>
                                        </p:tgtEl>
                                        <p:attrNameLst>
                                          <p:attrName>ppt_x</p:attrName>
                                        </p:attrNameLst>
                                      </p:cBhvr>
                                      <p:tavLst>
                                        <p:tav tm="0">
                                          <p:val>
                                            <p:strVal val="#ppt_x+#ppt_w*1.125000"/>
                                          </p:val>
                                        </p:tav>
                                        <p:tav tm="100000">
                                          <p:val>
                                            <p:strVal val="#ppt_x"/>
                                          </p:val>
                                        </p:tav>
                                      </p:tavLst>
                                    </p:anim>
                                    <p:animEffect transition="in" filter="wipe(left)">
                                      <p:cBhvr>
                                        <p:cTn id="12" dur="1000"/>
                                        <p:tgtEl>
                                          <p:spTgt spid="5"/>
                                        </p:tgtEl>
                                      </p:cBhvr>
                                    </p:animEffec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915</TotalTime>
  <Words>311</Words>
  <Application>Microsoft Macintosh PowerPoint</Application>
  <PresentationFormat>Widescreen</PresentationFormat>
  <Paragraphs>63</Paragraphs>
  <Slides>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Calibri</vt:lpstr>
      <vt:lpstr>Calibri Light</vt:lpstr>
      <vt:lpstr>Copperplate</vt:lpstr>
      <vt:lpstr>Courier New</vt:lpstr>
      <vt:lpstr>Times New Roman</vt:lpstr>
      <vt:lpstr>Verdana</vt:lpstr>
      <vt:lpstr>Office Theme</vt:lpstr>
      <vt:lpstr>PowerPoint Presentation</vt:lpstr>
      <vt:lpstr>PowerPoint Presentation</vt:lpstr>
      <vt:lpstr>PowerPoint Presentation</vt:lpstr>
      <vt:lpstr>Crowdfunding Problems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Dhruv Gupta</cp:lastModifiedBy>
  <cp:revision>153</cp:revision>
  <dcterms:created xsi:type="dcterms:W3CDTF">2022-04-19T01:53:50Z</dcterms:created>
  <dcterms:modified xsi:type="dcterms:W3CDTF">2023-08-18T20:26:48Z</dcterms:modified>
</cp:coreProperties>
</file>

<file path=docProps/thumbnail.jpeg>
</file>